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743" r:id="rId3"/>
    <p:sldId id="257" r:id="rId4"/>
    <p:sldId id="746" r:id="rId5"/>
    <p:sldId id="753" r:id="rId6"/>
    <p:sldId id="741" r:id="rId7"/>
    <p:sldId id="773" r:id="rId8"/>
    <p:sldId id="774" r:id="rId9"/>
    <p:sldId id="769" r:id="rId10"/>
    <p:sldId id="770" r:id="rId11"/>
    <p:sldId id="771" r:id="rId12"/>
    <p:sldId id="772" r:id="rId13"/>
    <p:sldId id="775" r:id="rId14"/>
    <p:sldId id="776" r:id="rId15"/>
    <p:sldId id="777" r:id="rId16"/>
    <p:sldId id="487" r:id="rId17"/>
    <p:sldId id="779" r:id="rId18"/>
    <p:sldId id="783" r:id="rId19"/>
    <p:sldId id="780" r:id="rId20"/>
    <p:sldId id="781" r:id="rId21"/>
    <p:sldId id="1043" r:id="rId22"/>
    <p:sldId id="791" r:id="rId23"/>
    <p:sldId id="785" r:id="rId24"/>
    <p:sldId id="786" r:id="rId25"/>
    <p:sldId id="787" r:id="rId26"/>
    <p:sldId id="788" r:id="rId27"/>
    <p:sldId id="789" r:id="rId28"/>
    <p:sldId id="1044" r:id="rId29"/>
    <p:sldId id="1058" r:id="rId30"/>
    <p:sldId id="1059" r:id="rId31"/>
    <p:sldId id="1045" r:id="rId32"/>
    <p:sldId id="1046" r:id="rId33"/>
    <p:sldId id="1047" r:id="rId34"/>
    <p:sldId id="1048" r:id="rId35"/>
    <p:sldId id="1049" r:id="rId36"/>
    <p:sldId id="1050" r:id="rId37"/>
    <p:sldId id="1051" r:id="rId38"/>
    <p:sldId id="1052" r:id="rId39"/>
    <p:sldId id="1053" r:id="rId40"/>
    <p:sldId id="733" r:id="rId41"/>
    <p:sldId id="732" r:id="rId42"/>
    <p:sldId id="1056" r:id="rId43"/>
    <p:sldId id="1063" r:id="rId44"/>
    <p:sldId id="1073" r:id="rId45"/>
    <p:sldId id="1074" r:id="rId46"/>
    <p:sldId id="1075" r:id="rId47"/>
    <p:sldId id="1076" r:id="rId48"/>
    <p:sldId id="1077" r:id="rId49"/>
    <p:sldId id="1078" r:id="rId50"/>
    <p:sldId id="1079" r:id="rId51"/>
    <p:sldId id="1080" r:id="rId52"/>
    <p:sldId id="1081" r:id="rId53"/>
    <p:sldId id="1082" r:id="rId54"/>
    <p:sldId id="1083" r:id="rId55"/>
    <p:sldId id="933" r:id="rId56"/>
    <p:sldId id="1084" r:id="rId57"/>
    <p:sldId id="1070" r:id="rId58"/>
    <p:sldId id="1071" r:id="rId59"/>
    <p:sldId id="269" r:id="rId60"/>
    <p:sldId id="27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807"/>
    <a:srgbClr val="FB8209"/>
    <a:srgbClr val="FDBC7D"/>
    <a:srgbClr val="24B69A"/>
    <a:srgbClr val="1D927D"/>
    <a:srgbClr val="AE3B2F"/>
    <a:srgbClr val="5A189C"/>
    <a:srgbClr val="EDF216"/>
    <a:srgbClr val="FFC0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60"/>
  </p:normalViewPr>
  <p:slideViewPr>
    <p:cSldViewPr snapToGrid="0">
      <p:cViewPr varScale="1">
        <p:scale>
          <a:sx n="86" d="100"/>
          <a:sy n="86" d="100"/>
        </p:scale>
        <p:origin x="1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84325-1AF8-401A-9D77-DB35D6D5C42E}" type="datetimeFigureOut">
              <a:rPr lang="en-IN" smtClean="0"/>
              <a:t>20-11-2019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C3892-5C06-4815-874A-210EDD4CF211}" type="slidenum">
              <a:rPr lang="en-IN" smtClean="0"/>
              <a:t>‹#›</a:t>
            </a:fld>
            <a:endParaRPr lang="en-IN"/>
          </a:p>
        </p:txBody>
      </p:sp>
    </p:spTree>
    <p:extLst>
      <p:ext uri="{BB962C8B-B14F-4D97-AF65-F5344CB8AC3E}">
        <p14:creationId xmlns:p14="http://schemas.microsoft.com/office/powerpoint/2010/main" val="127834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419844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5e1ed11e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5e1ed11e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5e1ed11e4_0_9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5e1ed11e4_0_9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5</a:t>
            </a:fld>
            <a:endParaRPr lang="en-US"/>
          </a:p>
        </p:txBody>
      </p:sp>
    </p:spTree>
    <p:extLst>
      <p:ext uri="{BB962C8B-B14F-4D97-AF65-F5344CB8AC3E}">
        <p14:creationId xmlns:p14="http://schemas.microsoft.com/office/powerpoint/2010/main" val="399449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a:p>
        </p:txBody>
      </p:sp>
    </p:spTree>
    <p:extLst>
      <p:ext uri="{BB962C8B-B14F-4D97-AF65-F5344CB8AC3E}">
        <p14:creationId xmlns:p14="http://schemas.microsoft.com/office/powerpoint/2010/main" val="114337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IN"/>
              <a:t>LiveSlide
https://pfdsyin.000webhostapp.com/index.html</a:t>
            </a:r>
          </a:p>
        </p:txBody>
      </p:sp>
      <p:sp>
        <p:nvSpPr>
          <p:cNvPr id="4" name="Slide Number Placeholder 3"/>
          <p:cNvSpPr>
            <a:spLocks noGrp="1"/>
          </p:cNvSpPr>
          <p:nvPr>
            <p:ph type="sldNum" sz="quarter" idx="5"/>
          </p:nvPr>
        </p:nvSpPr>
        <p:spPr/>
        <p:txBody>
          <a:bodyPr/>
          <a:lstStyle/>
          <a:p>
            <a:fld id="{EE5C3892-5C06-4815-874A-210EDD4CF211}" type="slidenum">
              <a:rPr lang="en-IN" smtClean="0"/>
              <a:t>9</a:t>
            </a:fld>
            <a:endParaRPr lang="en-IN"/>
          </a:p>
        </p:txBody>
      </p:sp>
    </p:spTree>
    <p:extLst>
      <p:ext uri="{BB962C8B-B14F-4D97-AF65-F5344CB8AC3E}">
        <p14:creationId xmlns:p14="http://schemas.microsoft.com/office/powerpoint/2010/main" val="1063266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404571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21</a:t>
            </a:fld>
            <a:endParaRPr lang="en-US"/>
          </a:p>
        </p:txBody>
      </p:sp>
    </p:spTree>
    <p:extLst>
      <p:ext uri="{BB962C8B-B14F-4D97-AF65-F5344CB8AC3E}">
        <p14:creationId xmlns:p14="http://schemas.microsoft.com/office/powerpoint/2010/main" val="411396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40</a:t>
            </a:fld>
            <a:endParaRPr lang="en-US"/>
          </a:p>
        </p:txBody>
      </p:sp>
    </p:spTree>
    <p:extLst>
      <p:ext uri="{BB962C8B-B14F-4D97-AF65-F5344CB8AC3E}">
        <p14:creationId xmlns:p14="http://schemas.microsoft.com/office/powerpoint/2010/main" val="167154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41</a:t>
            </a:fld>
            <a:endParaRPr lang="en-US"/>
          </a:p>
        </p:txBody>
      </p:sp>
    </p:spTree>
    <p:extLst>
      <p:ext uri="{BB962C8B-B14F-4D97-AF65-F5344CB8AC3E}">
        <p14:creationId xmlns:p14="http://schemas.microsoft.com/office/powerpoint/2010/main" val="87946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55</a:t>
            </a:fld>
            <a:endParaRPr lang="en-US"/>
          </a:p>
        </p:txBody>
      </p:sp>
    </p:spTree>
    <p:extLst>
      <p:ext uri="{BB962C8B-B14F-4D97-AF65-F5344CB8AC3E}">
        <p14:creationId xmlns:p14="http://schemas.microsoft.com/office/powerpoint/2010/main" val="1177715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4CF0-0881-4477-96BA-D2E1229283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C66E2E-23FB-4E68-B468-DFBA0FEC6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A5F3EF-AC4B-45D0-B1DA-59A6E73B5D19}"/>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826A3D72-E82C-4549-9141-4552AECA7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38D77F-4814-4368-9F61-CBB89CC0000D}"/>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2926239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5AA2-551E-4D82-AC93-1FA6821AC0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DF6B7E-2023-4111-A979-7DFC5407C7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F2B092-5868-4BAD-8662-36A8B7BF6502}"/>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3D47A176-32B7-424D-AF2E-B2A187F54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5A102E-C02E-48C2-B1BC-6D9CE8BEC72B}"/>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208609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EAB6A-DC3C-4468-B031-C4CAF42059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173BC8-04BA-4AF9-ABBB-E24D86F265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83C91E-90B5-472B-9B0B-B9998E59941C}"/>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375691F6-89BA-416F-A338-EF79C4420D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BC7301-82A2-4BC5-8E7C-B4DDDEFAF0A3}"/>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300477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sp>
        <p:nvSpPr>
          <p:cNvPr id="3" name="Sous-titre 2"/>
          <p:cNvSpPr>
            <a:spLocks noGrp="1"/>
          </p:cNvSpPr>
          <p:nvPr>
            <p:ph type="subTitle" idx="1"/>
          </p:nvPr>
        </p:nvSpPr>
        <p:spPr>
          <a:xfrm>
            <a:off x="3887756" y="620688"/>
            <a:ext cx="7694645" cy="288032"/>
          </a:xfrm>
        </p:spPr>
        <p:txBody>
          <a:bodyPr anchor="ctr">
            <a:noAutofit/>
          </a:bodyPr>
          <a:lstStyle>
            <a:lvl1pPr marL="0" indent="0" algn="r">
              <a:buNone/>
              <a:defRPr sz="1600" cap="small" baseline="0">
                <a:solidFill>
                  <a:srgbClr val="2F3A46"/>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lvl1pPr>
              <a:defRPr>
                <a:solidFill>
                  <a:srgbClr val="2F3A46"/>
                </a:solidFill>
              </a:defRPr>
            </a:lvl1pPr>
          </a:lstStyle>
          <a:p>
            <a:r>
              <a:rPr lang="fr-FR" dirty="0"/>
              <a:t>Modifiez le style du titre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3" name="Picture 12"/>
          <p:cNvPicPr>
            <a:picLocks noChangeAspect="1"/>
          </p:cNvPicPr>
          <p:nvPr userDrawn="1"/>
        </p:nvPicPr>
        <p:blipFill>
          <a:blip r:embed="rId3"/>
          <a:stretch>
            <a:fillRect/>
          </a:stretch>
        </p:blipFill>
        <p:spPr>
          <a:xfrm>
            <a:off x="156796" y="100099"/>
            <a:ext cx="1627773" cy="451143"/>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Tree>
    <p:extLst>
      <p:ext uri="{BB962C8B-B14F-4D97-AF65-F5344CB8AC3E}">
        <p14:creationId xmlns:p14="http://schemas.microsoft.com/office/powerpoint/2010/main" val="1203585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796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952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569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E9E6E1"/>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ctrTitle"/>
          </p:nvPr>
        </p:nvSpPr>
        <p:spPr>
          <a:xfrm>
            <a:off x="2394016" y="2060603"/>
            <a:ext cx="7404000" cy="27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Barlow Condensed Medium"/>
              <a:buNone/>
              <a:defRPr sz="8000">
                <a:latin typeface="Barlow Condensed Medium"/>
                <a:ea typeface="Barlow Condensed Medium"/>
                <a:cs typeface="Barlow Condensed Medium"/>
                <a:sym typeface="Barlow Condensed Medium"/>
              </a:defRPr>
            </a:lvl1pPr>
            <a:lvl2pPr lvl="1" algn="r" rtl="0">
              <a:spcBef>
                <a:spcPts val="0"/>
              </a:spcBef>
              <a:spcAft>
                <a:spcPts val="0"/>
              </a:spcAft>
              <a:buClr>
                <a:srgbClr val="0B139E"/>
              </a:buClr>
              <a:buSzPts val="5200"/>
              <a:buNone/>
              <a:defRPr sz="6933">
                <a:solidFill>
                  <a:srgbClr val="0B139E"/>
                </a:solidFill>
              </a:defRPr>
            </a:lvl2pPr>
            <a:lvl3pPr lvl="2" algn="r" rtl="0">
              <a:spcBef>
                <a:spcPts val="0"/>
              </a:spcBef>
              <a:spcAft>
                <a:spcPts val="0"/>
              </a:spcAft>
              <a:buClr>
                <a:srgbClr val="0B139E"/>
              </a:buClr>
              <a:buSzPts val="5200"/>
              <a:buNone/>
              <a:defRPr sz="6933">
                <a:solidFill>
                  <a:srgbClr val="0B139E"/>
                </a:solidFill>
              </a:defRPr>
            </a:lvl3pPr>
            <a:lvl4pPr lvl="3" algn="r" rtl="0">
              <a:spcBef>
                <a:spcPts val="0"/>
              </a:spcBef>
              <a:spcAft>
                <a:spcPts val="0"/>
              </a:spcAft>
              <a:buClr>
                <a:srgbClr val="0B139E"/>
              </a:buClr>
              <a:buSzPts val="5200"/>
              <a:buNone/>
              <a:defRPr sz="6933">
                <a:solidFill>
                  <a:srgbClr val="0B139E"/>
                </a:solidFill>
              </a:defRPr>
            </a:lvl4pPr>
            <a:lvl5pPr lvl="4" algn="r" rtl="0">
              <a:spcBef>
                <a:spcPts val="0"/>
              </a:spcBef>
              <a:spcAft>
                <a:spcPts val="0"/>
              </a:spcAft>
              <a:buClr>
                <a:srgbClr val="0B139E"/>
              </a:buClr>
              <a:buSzPts val="5200"/>
              <a:buNone/>
              <a:defRPr sz="6933">
                <a:solidFill>
                  <a:srgbClr val="0B139E"/>
                </a:solidFill>
              </a:defRPr>
            </a:lvl5pPr>
            <a:lvl6pPr lvl="5" algn="r" rtl="0">
              <a:spcBef>
                <a:spcPts val="0"/>
              </a:spcBef>
              <a:spcAft>
                <a:spcPts val="0"/>
              </a:spcAft>
              <a:buClr>
                <a:srgbClr val="0B139E"/>
              </a:buClr>
              <a:buSzPts val="5200"/>
              <a:buNone/>
              <a:defRPr sz="6933">
                <a:solidFill>
                  <a:srgbClr val="0B139E"/>
                </a:solidFill>
              </a:defRPr>
            </a:lvl6pPr>
            <a:lvl7pPr lvl="6" algn="r" rtl="0">
              <a:spcBef>
                <a:spcPts val="0"/>
              </a:spcBef>
              <a:spcAft>
                <a:spcPts val="0"/>
              </a:spcAft>
              <a:buClr>
                <a:srgbClr val="0B139E"/>
              </a:buClr>
              <a:buSzPts val="5200"/>
              <a:buNone/>
              <a:defRPr sz="6933">
                <a:solidFill>
                  <a:srgbClr val="0B139E"/>
                </a:solidFill>
              </a:defRPr>
            </a:lvl7pPr>
            <a:lvl8pPr lvl="7" algn="r" rtl="0">
              <a:spcBef>
                <a:spcPts val="0"/>
              </a:spcBef>
              <a:spcAft>
                <a:spcPts val="0"/>
              </a:spcAft>
              <a:buClr>
                <a:srgbClr val="0B139E"/>
              </a:buClr>
              <a:buSzPts val="5200"/>
              <a:buNone/>
              <a:defRPr sz="6933">
                <a:solidFill>
                  <a:srgbClr val="0B139E"/>
                </a:solidFill>
              </a:defRPr>
            </a:lvl8pPr>
            <a:lvl9pPr lvl="8" algn="r" rtl="0">
              <a:spcBef>
                <a:spcPts val="0"/>
              </a:spcBef>
              <a:spcAft>
                <a:spcPts val="0"/>
              </a:spcAft>
              <a:buClr>
                <a:srgbClr val="0B139E"/>
              </a:buClr>
              <a:buSzPts val="5200"/>
              <a:buNone/>
              <a:defRPr sz="6933">
                <a:solidFill>
                  <a:srgbClr val="0B139E"/>
                </a:solidFill>
              </a:defRPr>
            </a:lvl9pPr>
          </a:lstStyle>
          <a:p>
            <a:endParaRPr/>
          </a:p>
        </p:txBody>
      </p:sp>
      <p:grpSp>
        <p:nvGrpSpPr>
          <p:cNvPr id="99" name="Google Shape;99;p3"/>
          <p:cNvGrpSpPr/>
          <p:nvPr/>
        </p:nvGrpSpPr>
        <p:grpSpPr>
          <a:xfrm flipH="1">
            <a:off x="-12" y="3196951"/>
            <a:ext cx="3400272" cy="3677223"/>
            <a:chOff x="1384075" y="241450"/>
            <a:chExt cx="4822625" cy="5215425"/>
          </a:xfrm>
        </p:grpSpPr>
        <p:sp>
          <p:nvSpPr>
            <p:cNvPr id="100" name="Google Shape;100;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rgbClr val="FF7C4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 name="Google Shape;144;p3"/>
          <p:cNvGrpSpPr/>
          <p:nvPr/>
        </p:nvGrpSpPr>
        <p:grpSpPr>
          <a:xfrm flipH="1">
            <a:off x="8371904" y="-374157"/>
            <a:ext cx="3820083" cy="4818632"/>
            <a:chOff x="-26858" y="-227337"/>
            <a:chExt cx="2186403" cy="2757917"/>
          </a:xfrm>
        </p:grpSpPr>
        <p:sp>
          <p:nvSpPr>
            <p:cNvPr id="145" name="Google Shape;145;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rgbClr val="FF7C4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8273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237"/>
        <p:cNvGrpSpPr/>
        <p:nvPr/>
      </p:nvGrpSpPr>
      <p:grpSpPr>
        <a:xfrm>
          <a:off x="0" y="0"/>
          <a:ext cx="0" cy="0"/>
          <a:chOff x="0" y="0"/>
          <a:chExt cx="0" cy="0"/>
        </a:xfrm>
      </p:grpSpPr>
      <p:grpSp>
        <p:nvGrpSpPr>
          <p:cNvPr id="238" name="Google Shape;238;p5"/>
          <p:cNvGrpSpPr/>
          <p:nvPr/>
        </p:nvGrpSpPr>
        <p:grpSpPr>
          <a:xfrm rot="10800000" flipH="1">
            <a:off x="8528348" y="5412516"/>
            <a:ext cx="3681885" cy="1459453"/>
            <a:chOff x="5543377" y="-26648"/>
            <a:chExt cx="3613943" cy="1432521"/>
          </a:xfrm>
        </p:grpSpPr>
        <p:sp>
          <p:nvSpPr>
            <p:cNvPr id="239" name="Google Shape;239;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5"/>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0" name="Google Shape;260;p5"/>
          <p:cNvGrpSpPr/>
          <p:nvPr/>
        </p:nvGrpSpPr>
        <p:grpSpPr>
          <a:xfrm rot="10800000" flipH="1">
            <a:off x="-558560" y="-35535"/>
            <a:ext cx="2922859" cy="1993571"/>
            <a:chOff x="-293170" y="3658798"/>
            <a:chExt cx="2192144" cy="1495178"/>
          </a:xfrm>
        </p:grpSpPr>
        <p:sp>
          <p:nvSpPr>
            <p:cNvPr id="261" name="Google Shape;261;p5"/>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5"/>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5"/>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rgbClr val="FF7C4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rgbClr val="F5413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5"/>
          <p:cNvSpPr txBox="1">
            <a:spLocks noGrp="1"/>
          </p:cNvSpPr>
          <p:nvPr>
            <p:ph type="ctrTitle"/>
          </p:nvPr>
        </p:nvSpPr>
        <p:spPr>
          <a:xfrm>
            <a:off x="5744065" y="2756647"/>
            <a:ext cx="439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6400"/>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endParaRPr/>
          </a:p>
        </p:txBody>
      </p:sp>
      <p:sp>
        <p:nvSpPr>
          <p:cNvPr id="280" name="Google Shape;280;p5"/>
          <p:cNvSpPr txBox="1">
            <a:spLocks noGrp="1"/>
          </p:cNvSpPr>
          <p:nvPr>
            <p:ph type="subTitle" idx="1"/>
          </p:nvPr>
        </p:nvSpPr>
        <p:spPr>
          <a:xfrm>
            <a:off x="2491000" y="3610951"/>
            <a:ext cx="5360400" cy="4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81" name="Google Shape;281;p5"/>
          <p:cNvCxnSpPr/>
          <p:nvPr/>
        </p:nvCxnSpPr>
        <p:spPr>
          <a:xfrm>
            <a:off x="6831600" y="3476317"/>
            <a:ext cx="5360400" cy="0"/>
          </a:xfrm>
          <a:prstGeom prst="straightConnector1">
            <a:avLst/>
          </a:prstGeom>
          <a:noFill/>
          <a:ln w="28575" cap="flat" cmpd="sng">
            <a:solidFill>
              <a:srgbClr val="F5340B"/>
            </a:solidFill>
            <a:prstDash val="solid"/>
            <a:round/>
            <a:headEnd type="none" w="med" len="med"/>
            <a:tailEnd type="none" w="med" len="med"/>
          </a:ln>
        </p:spPr>
      </p:cxnSp>
    </p:spTree>
    <p:extLst>
      <p:ext uri="{BB962C8B-B14F-4D97-AF65-F5344CB8AC3E}">
        <p14:creationId xmlns:p14="http://schemas.microsoft.com/office/powerpoint/2010/main" val="4137497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2AF8-B8C5-4806-BB45-920CD8162A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E29293-A404-4245-B85D-D8933DB6A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BC15CB-A7F3-490D-9F1B-0876B27ABA4C}"/>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86A9C97A-4B2B-4600-88FC-BF8CC63A36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04A2B8-6146-4229-9881-B5DEF3088887}"/>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73733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5325-CFC2-45F8-B258-AF084618B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4032DA-B199-452A-9C31-C9A59EEA9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573A88-F4A8-4235-9268-F65F7DB15015}"/>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A307D89C-68DA-4547-B07C-44DC332A7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9681B6-F349-42FD-A2C9-43C2433EF4EB}"/>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146923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B58D-E265-4B3E-9B67-DB651BCFFC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55A468-83EA-4699-890C-9635F8E69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7ACA94A-EADB-4A3E-9C96-AE002067E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B79E0B-D004-4890-AA25-3CFF57F39984}"/>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6" name="Footer Placeholder 5">
            <a:extLst>
              <a:ext uri="{FF2B5EF4-FFF2-40B4-BE49-F238E27FC236}">
                <a16:creationId xmlns:a16="http://schemas.microsoft.com/office/drawing/2014/main" id="{5E06D99E-927C-4FD9-A5F7-409E355F78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F33D42-521D-467A-B800-FC2BD137D749}"/>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317678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C7DC-B25E-4FCA-AFE6-09B3EDAF49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685C97-8F5A-4341-830B-4E82282872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A83DF6-0837-4255-86DD-E077E328F8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1803A2-CE19-4960-80D5-DD88BF7C70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9304E-7C1E-4CAD-AA84-FFAB36739A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65EBEE-1B34-476B-A2EE-81697367BAD0}"/>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8" name="Footer Placeholder 7">
            <a:extLst>
              <a:ext uri="{FF2B5EF4-FFF2-40B4-BE49-F238E27FC236}">
                <a16:creationId xmlns:a16="http://schemas.microsoft.com/office/drawing/2014/main" id="{A03C58E7-E307-489A-8E44-0D1707C499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369C28-46B4-491C-9DA4-3B7C467B99AE}"/>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134878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6A7F-A538-4530-AE26-37F5B0F648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6BDC5F-A7BE-493B-AA5A-8447C86669F2}"/>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4" name="Footer Placeholder 3">
            <a:extLst>
              <a:ext uri="{FF2B5EF4-FFF2-40B4-BE49-F238E27FC236}">
                <a16:creationId xmlns:a16="http://schemas.microsoft.com/office/drawing/2014/main" id="{ADBF8FE6-BF6D-469F-BB50-63A39DED88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A45A0F-DDC9-49AB-AE2D-F881E01E5302}"/>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406753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13802-A31A-44E2-A1D1-8B4CF94615DF}"/>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3" name="Footer Placeholder 2">
            <a:extLst>
              <a:ext uri="{FF2B5EF4-FFF2-40B4-BE49-F238E27FC236}">
                <a16:creationId xmlns:a16="http://schemas.microsoft.com/office/drawing/2014/main" id="{7D63A898-4C4E-4D67-B4C4-A61DD3643A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DF5D54-B42F-41FB-A3DE-62F6DC522CD9}"/>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131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39C6-3EC8-457B-A3B3-B407DB6D93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3C6686-0AB0-4D98-9CBE-9DFEDF199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7FE8ED-279F-4CD6-95EB-5D1B973AF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F114B2-0E71-441B-A956-2EA79B465867}"/>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6" name="Footer Placeholder 5">
            <a:extLst>
              <a:ext uri="{FF2B5EF4-FFF2-40B4-BE49-F238E27FC236}">
                <a16:creationId xmlns:a16="http://schemas.microsoft.com/office/drawing/2014/main" id="{BC7FFD4D-00A0-42AC-9500-B35ECCAC41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BD9448-763A-4FB2-A445-9252653AA39B}"/>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257517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C0B7-9D2C-486B-B4FF-7E3F02C0C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22745C-DCAC-4520-BE72-19BA35017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A92CF6-762B-4CBE-92B9-6FCA83C4E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7D92B-BE11-45D1-9B1D-C2107B59ED07}"/>
              </a:ext>
            </a:extLst>
          </p:cNvPr>
          <p:cNvSpPr>
            <a:spLocks noGrp="1"/>
          </p:cNvSpPr>
          <p:nvPr>
            <p:ph type="dt" sz="half" idx="10"/>
          </p:nvPr>
        </p:nvSpPr>
        <p:spPr/>
        <p:txBody>
          <a:bodyPr/>
          <a:lstStyle/>
          <a:p>
            <a:fld id="{D04C7957-590F-484E-BD18-759E89731BBF}" type="datetimeFigureOut">
              <a:rPr lang="en-IN" smtClean="0"/>
              <a:t>20-11-2019</a:t>
            </a:fld>
            <a:endParaRPr lang="en-IN"/>
          </a:p>
        </p:txBody>
      </p:sp>
      <p:sp>
        <p:nvSpPr>
          <p:cNvPr id="6" name="Footer Placeholder 5">
            <a:extLst>
              <a:ext uri="{FF2B5EF4-FFF2-40B4-BE49-F238E27FC236}">
                <a16:creationId xmlns:a16="http://schemas.microsoft.com/office/drawing/2014/main" id="{A08D2272-FF3F-4899-88F3-D7FAB44649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E9658A-CF70-4D3E-9B5B-8A8F3847A9E1}"/>
              </a:ext>
            </a:extLst>
          </p:cNvPr>
          <p:cNvSpPr>
            <a:spLocks noGrp="1"/>
          </p:cNvSpPr>
          <p:nvPr>
            <p:ph type="sldNum" sz="quarter" idx="12"/>
          </p:nvPr>
        </p:nvSpPr>
        <p:spPr/>
        <p:txBody>
          <a:bodyPr/>
          <a:lstStyle/>
          <a:p>
            <a:fld id="{3750C785-2B10-478B-B40B-A082BAFA88F1}" type="slidenum">
              <a:rPr lang="en-IN" smtClean="0"/>
              <a:t>‹#›</a:t>
            </a:fld>
            <a:endParaRPr lang="en-IN"/>
          </a:p>
        </p:txBody>
      </p:sp>
    </p:spTree>
    <p:extLst>
      <p:ext uri="{BB962C8B-B14F-4D97-AF65-F5344CB8AC3E}">
        <p14:creationId xmlns:p14="http://schemas.microsoft.com/office/powerpoint/2010/main" val="33631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FFFC7-9C6A-48FC-84FB-1A759E538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D429DE-4F2D-4EB5-9052-008B81B60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59032-B0D0-4866-BF3C-BACAA0E46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C7957-590F-484E-BD18-759E89731BBF}" type="datetimeFigureOut">
              <a:rPr lang="en-IN" smtClean="0"/>
              <a:t>20-11-2019</a:t>
            </a:fld>
            <a:endParaRPr lang="en-IN"/>
          </a:p>
        </p:txBody>
      </p:sp>
      <p:sp>
        <p:nvSpPr>
          <p:cNvPr id="5" name="Footer Placeholder 4">
            <a:extLst>
              <a:ext uri="{FF2B5EF4-FFF2-40B4-BE49-F238E27FC236}">
                <a16:creationId xmlns:a16="http://schemas.microsoft.com/office/drawing/2014/main" id="{F9FC14FA-439B-4B0A-925C-E7118BC2D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19BBE9-1A6F-46DF-8374-8A71D4E3EB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0C785-2B10-478B-B40B-A082BAFA88F1}" type="slidenum">
              <a:rPr lang="en-IN" smtClean="0"/>
              <a:t>‹#›</a:t>
            </a:fld>
            <a:endParaRPr lang="en-IN"/>
          </a:p>
        </p:txBody>
      </p:sp>
    </p:spTree>
    <p:extLst>
      <p:ext uri="{BB962C8B-B14F-4D97-AF65-F5344CB8AC3E}">
        <p14:creationId xmlns:p14="http://schemas.microsoft.com/office/powerpoint/2010/main" val="93487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Boroughs_of_New_York_City" TargetMode="External"/><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ata_scienc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png"/><Relationship Id="rId7"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hyperlink" Target="http://insideairbnb.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4.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10.png"/><Relationship Id="rId4" Type="http://schemas.openxmlformats.org/officeDocument/2006/relationships/image" Target="../media/image115.sv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B931-9DF2-404A-A824-5159B1650DE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9BCA2F0-4CAF-4F38-B34F-32FCD22BDA05}"/>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B00B296C-07E4-4930-B7BF-3BE7455C1188}"/>
              </a:ext>
            </a:extLst>
          </p:cNvPr>
          <p:cNvPicPr>
            <a:picLocks noChangeAspect="1"/>
          </p:cNvPicPr>
          <p:nvPr/>
        </p:nvPicPr>
        <p:blipFill rotWithShape="1">
          <a:blip r:embed="rId2"/>
          <a:srcRect l="7138" t="13858" r="13615" b="11191"/>
          <a:stretch/>
        </p:blipFill>
        <p:spPr>
          <a:xfrm>
            <a:off x="-408707" y="0"/>
            <a:ext cx="12777102" cy="6858000"/>
          </a:xfrm>
          <a:prstGeom prst="rect">
            <a:avLst/>
          </a:prstGeom>
        </p:spPr>
      </p:pic>
      <p:sp>
        <p:nvSpPr>
          <p:cNvPr id="6" name="Rectangle 5">
            <a:extLst>
              <a:ext uri="{FF2B5EF4-FFF2-40B4-BE49-F238E27FC236}">
                <a16:creationId xmlns:a16="http://schemas.microsoft.com/office/drawing/2014/main" id="{C2165B3F-25A3-441B-9F3A-284109FF758F}"/>
              </a:ext>
            </a:extLst>
          </p:cNvPr>
          <p:cNvSpPr/>
          <p:nvPr/>
        </p:nvSpPr>
        <p:spPr>
          <a:xfrm>
            <a:off x="-408707" y="4768688"/>
            <a:ext cx="12777102" cy="1746827"/>
          </a:xfrm>
          <a:prstGeom prst="rect">
            <a:avLst/>
          </a:prstGeom>
          <a:solidFill>
            <a:schemeClr val="accent2">
              <a:lumMod val="20000"/>
              <a:lumOff val="80000"/>
              <a:alpha val="5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70C0"/>
              </a:solidFill>
            </a:endParaRPr>
          </a:p>
        </p:txBody>
      </p:sp>
      <p:sp>
        <p:nvSpPr>
          <p:cNvPr id="5" name="TextBox 4">
            <a:extLst>
              <a:ext uri="{FF2B5EF4-FFF2-40B4-BE49-F238E27FC236}">
                <a16:creationId xmlns:a16="http://schemas.microsoft.com/office/drawing/2014/main" id="{993C32C2-7EF7-4B08-A005-0D61FDD6D8FA}"/>
              </a:ext>
            </a:extLst>
          </p:cNvPr>
          <p:cNvSpPr txBox="1"/>
          <p:nvPr/>
        </p:nvSpPr>
        <p:spPr>
          <a:xfrm>
            <a:off x="9848271" y="4932432"/>
            <a:ext cx="7001163"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Group 7:</a:t>
            </a:r>
          </a:p>
          <a:p>
            <a:pPr marL="285750" indent="-285750">
              <a:buFont typeface="Calibri" panose="020F0502020204030204" pitchFamily="34" charset="0"/>
              <a:buChar char="›"/>
            </a:pPr>
            <a:r>
              <a:rPr lang="en-IN" dirty="0">
                <a:latin typeface="Times New Roman" panose="02020603050405020304" pitchFamily="18" charset="0"/>
                <a:cs typeface="Times New Roman" panose="02020603050405020304" pitchFamily="18" charset="0"/>
              </a:rPr>
              <a:t>Daniel Liao </a:t>
            </a:r>
          </a:p>
          <a:p>
            <a:pPr marL="285750" indent="-285750">
              <a:buFont typeface="Calibri" panose="020F0502020204030204" pitchFamily="34" charset="0"/>
              <a:buChar char="›"/>
            </a:pPr>
            <a:r>
              <a:rPr lang="en-IN" dirty="0" err="1">
                <a:latin typeface="Times New Roman" panose="02020603050405020304" pitchFamily="18" charset="0"/>
                <a:cs typeface="Times New Roman" panose="02020603050405020304" pitchFamily="18" charset="0"/>
              </a:rPr>
              <a:t>Kashish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Vermani</a:t>
            </a:r>
            <a:r>
              <a:rPr lang="en-IN" dirty="0">
                <a:latin typeface="Times New Roman" panose="02020603050405020304" pitchFamily="18" charset="0"/>
                <a:cs typeface="Times New Roman" panose="02020603050405020304" pitchFamily="18" charset="0"/>
              </a:rPr>
              <a:t> </a:t>
            </a:r>
          </a:p>
          <a:p>
            <a:pPr marL="285750" indent="-285750">
              <a:buFont typeface="Calibri" panose="020F0502020204030204" pitchFamily="34" charset="0"/>
              <a:buChar char="›"/>
            </a:pPr>
            <a:r>
              <a:rPr lang="en-IN" dirty="0">
                <a:latin typeface="Times New Roman" panose="02020603050405020304" pitchFamily="18" charset="0"/>
                <a:cs typeface="Times New Roman" panose="02020603050405020304" pitchFamily="18" charset="0"/>
              </a:rPr>
              <a:t>Gowtham Konda </a:t>
            </a:r>
          </a:p>
          <a:p>
            <a:pPr marL="285750" indent="-285750">
              <a:buFont typeface="Calibri" panose="020F0502020204030204" pitchFamily="34" charset="0"/>
              <a:buChar char="›"/>
            </a:pPr>
            <a:r>
              <a:rPr lang="en-IN" dirty="0">
                <a:latin typeface="Times New Roman" panose="02020603050405020304" pitchFamily="18" charset="0"/>
                <a:cs typeface="Times New Roman" panose="02020603050405020304" pitchFamily="18" charset="0"/>
              </a:rPr>
              <a:t>Pradeep Munikrishnan </a:t>
            </a:r>
          </a:p>
          <a:p>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98716ED-3E6B-4862-9D15-AB2268EA9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52648"/>
            <a:ext cx="2992582" cy="935182"/>
          </a:xfrm>
          <a:prstGeom prst="rect">
            <a:avLst/>
          </a:prstGeom>
          <a:effectLst>
            <a:outerShdw blurRad="50800" dist="38100" dir="10800000" algn="r" rotWithShape="0">
              <a:prstClr val="black">
                <a:alpha val="40000"/>
              </a:prstClr>
            </a:outerShdw>
          </a:effectLst>
        </p:spPr>
      </p:pic>
      <p:sp>
        <p:nvSpPr>
          <p:cNvPr id="9" name="TextBox 8">
            <a:extLst>
              <a:ext uri="{FF2B5EF4-FFF2-40B4-BE49-F238E27FC236}">
                <a16:creationId xmlns:a16="http://schemas.microsoft.com/office/drawing/2014/main" id="{BDD7B9E2-35DC-40A1-9F85-875047E334C9}"/>
              </a:ext>
            </a:extLst>
          </p:cNvPr>
          <p:cNvSpPr txBox="1"/>
          <p:nvPr/>
        </p:nvSpPr>
        <p:spPr>
          <a:xfrm>
            <a:off x="0" y="5349875"/>
            <a:ext cx="5528437" cy="1138773"/>
          </a:xfrm>
          <a:prstGeom prst="rect">
            <a:avLst/>
          </a:prstGeom>
          <a:noFill/>
        </p:spPr>
        <p:txBody>
          <a:bodyPr wrap="none" rtlCol="0">
            <a:spAutoFit/>
          </a:bodyPr>
          <a:lstStyle/>
          <a:p>
            <a:r>
              <a:rPr lang="en-IN" sz="2400" dirty="0">
                <a:solidFill>
                  <a:srgbClr val="0070C0"/>
                </a:solidFill>
              </a:rPr>
              <a:t>BUAN 6340 :Programming for Data Science</a:t>
            </a:r>
          </a:p>
          <a:p>
            <a:r>
              <a:rPr lang="en-IN" dirty="0">
                <a:solidFill>
                  <a:srgbClr val="0070C0"/>
                </a:solidFill>
              </a:rPr>
              <a:t>Section: 002</a:t>
            </a:r>
          </a:p>
          <a:p>
            <a:endParaRPr lang="en-IN" sz="2400" dirty="0"/>
          </a:p>
        </p:txBody>
      </p:sp>
    </p:spTree>
    <p:extLst>
      <p:ext uri="{BB962C8B-B14F-4D97-AF65-F5344CB8AC3E}">
        <p14:creationId xmlns:p14="http://schemas.microsoft.com/office/powerpoint/2010/main" val="2486108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FABA61D-0BB3-45C7-8974-3328BC1C7FAC}"/>
              </a:ext>
            </a:extLst>
          </p:cNvPr>
          <p:cNvSpPr txBox="1">
            <a:spLocks/>
          </p:cNvSpPr>
          <p:nvPr/>
        </p:nvSpPr>
        <p:spPr>
          <a:xfrm>
            <a:off x="417250" y="685577"/>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latin typeface="OPENSANS"/>
              </a:rPr>
              <a:t>EXPLORATORY</a:t>
            </a:r>
            <a:r>
              <a:rPr lang="en-US" sz="3600" b="1" dirty="0">
                <a:latin typeface="OPENSANS"/>
              </a:rPr>
              <a:t> </a:t>
            </a:r>
            <a:r>
              <a:rPr lang="en-US" b="1" dirty="0">
                <a:solidFill>
                  <a:srgbClr val="FFC000"/>
                </a:solidFill>
                <a:latin typeface="OPENSANS"/>
              </a:rPr>
              <a:t>DATA</a:t>
            </a:r>
            <a:r>
              <a:rPr lang="en-US" b="1" dirty="0">
                <a:latin typeface="OPENSANS"/>
              </a:rPr>
              <a:t> ANALYSIS</a:t>
            </a:r>
            <a:endParaRPr lang="en-IN" sz="3600" b="1" dirty="0">
              <a:latin typeface="OPENSANS"/>
            </a:endParaRPr>
          </a:p>
        </p:txBody>
      </p:sp>
      <p:sp>
        <p:nvSpPr>
          <p:cNvPr id="3" name="TextBox 2">
            <a:extLst>
              <a:ext uri="{FF2B5EF4-FFF2-40B4-BE49-F238E27FC236}">
                <a16:creationId xmlns:a16="http://schemas.microsoft.com/office/drawing/2014/main" id="{C525A2F0-3CA3-4241-86D0-239292D6474E}"/>
              </a:ext>
            </a:extLst>
          </p:cNvPr>
          <p:cNvSpPr txBox="1"/>
          <p:nvPr/>
        </p:nvSpPr>
        <p:spPr>
          <a:xfrm>
            <a:off x="852256" y="2068842"/>
            <a:ext cx="3400147" cy="1477328"/>
          </a:xfrm>
          <a:prstGeom prst="rect">
            <a:avLst/>
          </a:prstGeom>
          <a:noFill/>
        </p:spPr>
        <p:txBody>
          <a:bodyPr wrap="square" rtlCol="0">
            <a:spAutoFit/>
          </a:bodyPr>
          <a:lstStyle/>
          <a:p>
            <a:r>
              <a:rPr lang="en-IN" dirty="0"/>
              <a:t>At first we will try to find the strength of the correlation between target variable and all the other variables by using the heat map</a:t>
            </a:r>
          </a:p>
        </p:txBody>
      </p:sp>
      <p:pic>
        <p:nvPicPr>
          <p:cNvPr id="5" name="Picture 4">
            <a:extLst>
              <a:ext uri="{FF2B5EF4-FFF2-40B4-BE49-F238E27FC236}">
                <a16:creationId xmlns:a16="http://schemas.microsoft.com/office/drawing/2014/main" id="{23619ED8-8C30-4DB4-8BD7-E41090F79745}"/>
              </a:ext>
            </a:extLst>
          </p:cNvPr>
          <p:cNvPicPr>
            <a:picLocks noChangeAspect="1"/>
          </p:cNvPicPr>
          <p:nvPr/>
        </p:nvPicPr>
        <p:blipFill rotWithShape="1">
          <a:blip r:embed="rId2">
            <a:extLst>
              <a:ext uri="{28A0092B-C50C-407E-A947-70E740481C1C}">
                <a14:useLocalDpi xmlns:a14="http://schemas.microsoft.com/office/drawing/2010/main" val="0"/>
              </a:ext>
            </a:extLst>
          </a:blip>
          <a:srcRect r="13121"/>
          <a:stretch/>
        </p:blipFill>
        <p:spPr>
          <a:xfrm>
            <a:off x="5258169" y="1458331"/>
            <a:ext cx="6779951" cy="5202561"/>
          </a:xfrm>
          <a:prstGeom prst="rect">
            <a:avLst/>
          </a:prstGeom>
        </p:spPr>
      </p:pic>
      <p:pic>
        <p:nvPicPr>
          <p:cNvPr id="6" name="Picture 5">
            <a:extLst>
              <a:ext uri="{FF2B5EF4-FFF2-40B4-BE49-F238E27FC236}">
                <a16:creationId xmlns:a16="http://schemas.microsoft.com/office/drawing/2014/main" id="{F8C6380F-491D-4C0E-A56A-61F73A479621}"/>
              </a:ext>
            </a:extLst>
          </p:cNvPr>
          <p:cNvPicPr>
            <a:picLocks noChangeAspect="1"/>
          </p:cNvPicPr>
          <p:nvPr/>
        </p:nvPicPr>
        <p:blipFill rotWithShape="1">
          <a:blip r:embed="rId3"/>
          <a:srcRect l="18714" t="40906" r="43006" b="52330"/>
          <a:stretch/>
        </p:blipFill>
        <p:spPr>
          <a:xfrm>
            <a:off x="417250" y="4676741"/>
            <a:ext cx="4667066" cy="463827"/>
          </a:xfrm>
          <a:prstGeom prst="rect">
            <a:avLst/>
          </a:prstGeom>
          <a:ln>
            <a:solidFill>
              <a:schemeClr val="accent1"/>
            </a:solidFill>
          </a:ln>
        </p:spPr>
      </p:pic>
      <p:sp>
        <p:nvSpPr>
          <p:cNvPr id="7" name="Arrow: Right 6">
            <a:extLst>
              <a:ext uri="{FF2B5EF4-FFF2-40B4-BE49-F238E27FC236}">
                <a16:creationId xmlns:a16="http://schemas.microsoft.com/office/drawing/2014/main" id="{ABF2C527-3AFF-44C6-8217-29AF66FED132}"/>
              </a:ext>
            </a:extLst>
          </p:cNvPr>
          <p:cNvSpPr/>
          <p:nvPr/>
        </p:nvSpPr>
        <p:spPr>
          <a:xfrm>
            <a:off x="5258169" y="3710866"/>
            <a:ext cx="579637" cy="284085"/>
          </a:xfrm>
          <a:prstGeom prst="rightArrow">
            <a:avLst/>
          </a:prstGeom>
          <a:solidFill>
            <a:schemeClr val="accent1">
              <a:lumMod val="40000"/>
              <a:lumOff val="6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807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EFABB-F1F2-4398-BB1E-4659058AB62A}"/>
              </a:ext>
            </a:extLst>
          </p:cNvPr>
          <p:cNvSpPr txBox="1"/>
          <p:nvPr/>
        </p:nvSpPr>
        <p:spPr>
          <a:xfrm>
            <a:off x="1127464" y="745724"/>
            <a:ext cx="9368719" cy="646331"/>
          </a:xfrm>
          <a:prstGeom prst="rect">
            <a:avLst/>
          </a:prstGeom>
          <a:noFill/>
        </p:spPr>
        <p:txBody>
          <a:bodyPr wrap="none" rtlCol="0">
            <a:spAutoFit/>
          </a:bodyPr>
          <a:lstStyle/>
          <a:p>
            <a:r>
              <a:rPr lang="en-IN" dirty="0"/>
              <a:t>Now, we will check the insignificant features with respect to the target variable based on p-values </a:t>
            </a:r>
          </a:p>
          <a:p>
            <a:r>
              <a:rPr lang="en-IN" dirty="0"/>
              <a:t>by using as user-defined function</a:t>
            </a:r>
          </a:p>
        </p:txBody>
      </p:sp>
      <p:pic>
        <p:nvPicPr>
          <p:cNvPr id="4" name="Picture 3">
            <a:extLst>
              <a:ext uri="{FF2B5EF4-FFF2-40B4-BE49-F238E27FC236}">
                <a16:creationId xmlns:a16="http://schemas.microsoft.com/office/drawing/2014/main" id="{416026AE-0B8E-4DC4-9235-9C30A6303EFE}"/>
              </a:ext>
            </a:extLst>
          </p:cNvPr>
          <p:cNvPicPr>
            <a:picLocks noChangeAspect="1"/>
          </p:cNvPicPr>
          <p:nvPr/>
        </p:nvPicPr>
        <p:blipFill rotWithShape="1">
          <a:blip r:embed="rId2"/>
          <a:srcRect l="21116" t="40259" r="42767" b="29320"/>
          <a:stretch/>
        </p:blipFill>
        <p:spPr>
          <a:xfrm>
            <a:off x="2574524" y="1837678"/>
            <a:ext cx="6352028" cy="3009531"/>
          </a:xfrm>
          <a:prstGeom prst="rect">
            <a:avLst/>
          </a:prstGeom>
          <a:ln>
            <a:solidFill>
              <a:schemeClr val="accent1"/>
            </a:solidFill>
          </a:ln>
        </p:spPr>
      </p:pic>
      <p:pic>
        <p:nvPicPr>
          <p:cNvPr id="6" name="Picture 5">
            <a:extLst>
              <a:ext uri="{FF2B5EF4-FFF2-40B4-BE49-F238E27FC236}">
                <a16:creationId xmlns:a16="http://schemas.microsoft.com/office/drawing/2014/main" id="{779811F3-F43F-4C3B-B534-6EDD623D533D}"/>
              </a:ext>
            </a:extLst>
          </p:cNvPr>
          <p:cNvPicPr>
            <a:picLocks noChangeAspect="1"/>
          </p:cNvPicPr>
          <p:nvPr/>
        </p:nvPicPr>
        <p:blipFill rotWithShape="1">
          <a:blip r:embed="rId3"/>
          <a:srcRect l="19515" t="71974" r="22087" b="25178"/>
          <a:stretch/>
        </p:blipFill>
        <p:spPr>
          <a:xfrm>
            <a:off x="1127464" y="5243037"/>
            <a:ext cx="10876727" cy="298365"/>
          </a:xfrm>
          <a:prstGeom prst="rect">
            <a:avLst/>
          </a:prstGeom>
        </p:spPr>
      </p:pic>
    </p:spTree>
    <p:extLst>
      <p:ext uri="{BB962C8B-B14F-4D97-AF65-F5344CB8AC3E}">
        <p14:creationId xmlns:p14="http://schemas.microsoft.com/office/powerpoint/2010/main" val="113053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F93F0-927E-42D9-B576-77E218C3B81D}"/>
              </a:ext>
            </a:extLst>
          </p:cNvPr>
          <p:cNvSpPr txBox="1"/>
          <p:nvPr/>
        </p:nvSpPr>
        <p:spPr>
          <a:xfrm>
            <a:off x="1130241" y="560123"/>
            <a:ext cx="9238876" cy="646331"/>
          </a:xfrm>
          <a:prstGeom prst="rect">
            <a:avLst/>
          </a:prstGeom>
          <a:noFill/>
        </p:spPr>
        <p:txBody>
          <a:bodyPr wrap="none" rtlCol="0">
            <a:spAutoFit/>
          </a:bodyPr>
          <a:lstStyle/>
          <a:p>
            <a:r>
              <a:rPr lang="en-IN" dirty="0"/>
              <a:t>Now, we will check whether any multi-correlation is present between the independent variables </a:t>
            </a:r>
          </a:p>
          <a:p>
            <a:r>
              <a:rPr lang="en-IN" dirty="0"/>
              <a:t>In the dataset by using user-defined functions</a:t>
            </a:r>
          </a:p>
        </p:txBody>
      </p:sp>
      <p:pic>
        <p:nvPicPr>
          <p:cNvPr id="3" name="Picture 2">
            <a:extLst>
              <a:ext uri="{FF2B5EF4-FFF2-40B4-BE49-F238E27FC236}">
                <a16:creationId xmlns:a16="http://schemas.microsoft.com/office/drawing/2014/main" id="{5011664A-FCE1-4813-B9D8-B88E42258F91}"/>
              </a:ext>
            </a:extLst>
          </p:cNvPr>
          <p:cNvPicPr>
            <a:picLocks noChangeAspect="1"/>
          </p:cNvPicPr>
          <p:nvPr/>
        </p:nvPicPr>
        <p:blipFill rotWithShape="1">
          <a:blip r:embed="rId2"/>
          <a:srcRect l="21772" t="34434" r="24489" b="37605"/>
          <a:stretch/>
        </p:blipFill>
        <p:spPr>
          <a:xfrm>
            <a:off x="2592278" y="1575786"/>
            <a:ext cx="7146300" cy="2091600"/>
          </a:xfrm>
          <a:prstGeom prst="rect">
            <a:avLst/>
          </a:prstGeom>
        </p:spPr>
      </p:pic>
      <p:pic>
        <p:nvPicPr>
          <p:cNvPr id="4" name="Picture 3">
            <a:extLst>
              <a:ext uri="{FF2B5EF4-FFF2-40B4-BE49-F238E27FC236}">
                <a16:creationId xmlns:a16="http://schemas.microsoft.com/office/drawing/2014/main" id="{0219152A-FD9A-4824-B49E-DBDEBD418600}"/>
              </a:ext>
            </a:extLst>
          </p:cNvPr>
          <p:cNvPicPr>
            <a:picLocks noChangeAspect="1"/>
          </p:cNvPicPr>
          <p:nvPr/>
        </p:nvPicPr>
        <p:blipFill rotWithShape="1">
          <a:blip r:embed="rId3"/>
          <a:srcRect l="12962" t="33268" r="14514" b="40194"/>
          <a:stretch/>
        </p:blipFill>
        <p:spPr>
          <a:xfrm>
            <a:off x="1526958" y="3714396"/>
            <a:ext cx="8842159" cy="1819923"/>
          </a:xfrm>
          <a:prstGeom prst="rect">
            <a:avLst/>
          </a:prstGeom>
        </p:spPr>
      </p:pic>
      <p:pic>
        <p:nvPicPr>
          <p:cNvPr id="5" name="Picture 4">
            <a:extLst>
              <a:ext uri="{FF2B5EF4-FFF2-40B4-BE49-F238E27FC236}">
                <a16:creationId xmlns:a16="http://schemas.microsoft.com/office/drawing/2014/main" id="{879B2E4C-B01A-4C06-927E-ECC9DD2A185E}"/>
              </a:ext>
            </a:extLst>
          </p:cNvPr>
          <p:cNvPicPr>
            <a:picLocks noChangeAspect="1"/>
          </p:cNvPicPr>
          <p:nvPr/>
        </p:nvPicPr>
        <p:blipFill rotWithShape="1">
          <a:blip r:embed="rId4"/>
          <a:srcRect l="18641" t="60582" r="14952" b="31651"/>
          <a:stretch/>
        </p:blipFill>
        <p:spPr>
          <a:xfrm>
            <a:off x="417451" y="5903651"/>
            <a:ext cx="11173234" cy="735081"/>
          </a:xfrm>
          <a:prstGeom prst="rect">
            <a:avLst/>
          </a:prstGeom>
        </p:spPr>
      </p:pic>
    </p:spTree>
    <p:extLst>
      <p:ext uri="{BB962C8B-B14F-4D97-AF65-F5344CB8AC3E}">
        <p14:creationId xmlns:p14="http://schemas.microsoft.com/office/powerpoint/2010/main" val="343945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DC4F7-81ED-492C-B8B1-2BBE85795E8F}"/>
              </a:ext>
            </a:extLst>
          </p:cNvPr>
          <p:cNvSpPr txBox="1"/>
          <p:nvPr/>
        </p:nvSpPr>
        <p:spPr>
          <a:xfrm>
            <a:off x="376150" y="559293"/>
            <a:ext cx="4950452" cy="1200329"/>
          </a:xfrm>
          <a:prstGeom prst="rect">
            <a:avLst/>
          </a:prstGeom>
          <a:noFill/>
        </p:spPr>
        <p:txBody>
          <a:bodyPr wrap="square" rtlCol="0">
            <a:spAutoFit/>
          </a:bodyPr>
          <a:lstStyle/>
          <a:p>
            <a:r>
              <a:rPr lang="en-IN" dirty="0" err="1"/>
              <a:t>Pairplot</a:t>
            </a:r>
            <a:r>
              <a:rPr lang="en-IN" dirty="0"/>
              <a:t> will be used to find, whether any variable can be able to differentiate the price distribution. Here we will be using the ‘</a:t>
            </a:r>
            <a:r>
              <a:rPr lang="en-IN" dirty="0" err="1"/>
              <a:t>neighbourhood_group</a:t>
            </a:r>
            <a:r>
              <a:rPr lang="en-IN" dirty="0"/>
              <a:t>’ feature.</a:t>
            </a:r>
          </a:p>
        </p:txBody>
      </p:sp>
      <p:pic>
        <p:nvPicPr>
          <p:cNvPr id="4" name="Picture 3">
            <a:extLst>
              <a:ext uri="{FF2B5EF4-FFF2-40B4-BE49-F238E27FC236}">
                <a16:creationId xmlns:a16="http://schemas.microsoft.com/office/drawing/2014/main" id="{DBBDCABC-D054-45A6-8134-CC545A7CD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825" y="236291"/>
            <a:ext cx="6774967" cy="6385417"/>
          </a:xfrm>
          <a:prstGeom prst="rect">
            <a:avLst/>
          </a:prstGeom>
        </p:spPr>
      </p:pic>
      <p:pic>
        <p:nvPicPr>
          <p:cNvPr id="5" name="Picture 4">
            <a:extLst>
              <a:ext uri="{FF2B5EF4-FFF2-40B4-BE49-F238E27FC236}">
                <a16:creationId xmlns:a16="http://schemas.microsoft.com/office/drawing/2014/main" id="{4795A4B7-5971-4EAC-B05E-BC6391BC963A}"/>
              </a:ext>
            </a:extLst>
          </p:cNvPr>
          <p:cNvPicPr>
            <a:picLocks noChangeAspect="1"/>
          </p:cNvPicPr>
          <p:nvPr/>
        </p:nvPicPr>
        <p:blipFill rotWithShape="1">
          <a:blip r:embed="rId3"/>
          <a:srcRect l="15072" t="71068" r="42987" b="19676"/>
          <a:stretch/>
        </p:blipFill>
        <p:spPr>
          <a:xfrm>
            <a:off x="0" y="2794244"/>
            <a:ext cx="5113538" cy="634755"/>
          </a:xfrm>
          <a:prstGeom prst="rect">
            <a:avLst/>
          </a:prstGeom>
        </p:spPr>
      </p:pic>
      <p:sp>
        <p:nvSpPr>
          <p:cNvPr id="6" name="TextBox 5">
            <a:extLst>
              <a:ext uri="{FF2B5EF4-FFF2-40B4-BE49-F238E27FC236}">
                <a16:creationId xmlns:a16="http://schemas.microsoft.com/office/drawing/2014/main" id="{D391EF82-AEEC-4C50-983B-648493157484}"/>
              </a:ext>
            </a:extLst>
          </p:cNvPr>
          <p:cNvSpPr txBox="1"/>
          <p:nvPr/>
        </p:nvSpPr>
        <p:spPr>
          <a:xfrm>
            <a:off x="376150" y="4525015"/>
            <a:ext cx="4861675" cy="1200329"/>
          </a:xfrm>
          <a:prstGeom prst="rect">
            <a:avLst/>
          </a:prstGeom>
          <a:noFill/>
        </p:spPr>
        <p:txBody>
          <a:bodyPr wrap="square" rtlCol="0">
            <a:spAutoFit/>
          </a:bodyPr>
          <a:lstStyle/>
          <a:p>
            <a:r>
              <a:rPr lang="en-IN" dirty="0"/>
              <a:t>Now, we will explore about the ‘</a:t>
            </a:r>
            <a:r>
              <a:rPr lang="en-IN" dirty="0" err="1"/>
              <a:t>neighbourhood_group</a:t>
            </a:r>
            <a:r>
              <a:rPr lang="en-IN" dirty="0"/>
              <a:t>’ and ‘neighbourhood’ variables and its explanation</a:t>
            </a:r>
          </a:p>
          <a:p>
            <a:endParaRPr lang="en-IN" dirty="0"/>
          </a:p>
        </p:txBody>
      </p:sp>
    </p:spTree>
    <p:extLst>
      <p:ext uri="{BB962C8B-B14F-4D97-AF65-F5344CB8AC3E}">
        <p14:creationId xmlns:p14="http://schemas.microsoft.com/office/powerpoint/2010/main" val="394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D8DBA9-61C0-4BDD-BC4B-BB1B087888A3}"/>
              </a:ext>
            </a:extLst>
          </p:cNvPr>
          <p:cNvSpPr txBox="1"/>
          <p:nvPr/>
        </p:nvSpPr>
        <p:spPr>
          <a:xfrm>
            <a:off x="479394" y="1337515"/>
            <a:ext cx="5616606" cy="5078313"/>
          </a:xfrm>
          <a:prstGeom prst="rect">
            <a:avLst/>
          </a:prstGeom>
          <a:noFill/>
        </p:spPr>
        <p:txBody>
          <a:bodyPr wrap="square" rtlCol="0">
            <a:spAutoFit/>
          </a:bodyPr>
          <a:lstStyle/>
          <a:p>
            <a:endParaRPr lang="en-IN" dirty="0"/>
          </a:p>
          <a:p>
            <a:r>
              <a:rPr lang="en-IN" dirty="0"/>
              <a:t>The New York City encompasses Five county-level administrative divisions called `"Boroughs"`:</a:t>
            </a:r>
          </a:p>
          <a:p>
            <a:r>
              <a:rPr lang="en-IN" dirty="0"/>
              <a:t> </a:t>
            </a:r>
          </a:p>
          <a:p>
            <a:r>
              <a:rPr lang="en-IN" dirty="0"/>
              <a:t>1. Bronx </a:t>
            </a:r>
          </a:p>
          <a:p>
            <a:r>
              <a:rPr lang="en-IN" dirty="0"/>
              <a:t>2. Brooklyn</a:t>
            </a:r>
          </a:p>
          <a:p>
            <a:r>
              <a:rPr lang="en-IN" dirty="0"/>
              <a:t>3. Manhattan</a:t>
            </a:r>
          </a:p>
          <a:p>
            <a:r>
              <a:rPr lang="en-IN" dirty="0"/>
              <a:t>4. Queens</a:t>
            </a:r>
          </a:p>
          <a:p>
            <a:r>
              <a:rPr lang="en-IN" dirty="0"/>
              <a:t>5. Staten Island  </a:t>
            </a:r>
          </a:p>
          <a:p>
            <a:endParaRPr lang="en-IN" dirty="0"/>
          </a:p>
          <a:p>
            <a:r>
              <a:rPr lang="en-IN" dirty="0"/>
              <a:t>Each borough is coterminous with a respective county </a:t>
            </a:r>
          </a:p>
          <a:p>
            <a:r>
              <a:rPr lang="en-IN" dirty="0"/>
              <a:t>of New York State</a:t>
            </a:r>
          </a:p>
          <a:p>
            <a:endParaRPr lang="en-IN" dirty="0"/>
          </a:p>
          <a:p>
            <a:endParaRPr lang="en-IN" dirty="0"/>
          </a:p>
          <a:p>
            <a:endParaRPr lang="en-IN" dirty="0"/>
          </a:p>
          <a:p>
            <a:endParaRPr lang="en-IN" dirty="0"/>
          </a:p>
          <a:p>
            <a:endParaRPr lang="en-IN" dirty="0"/>
          </a:p>
          <a:p>
            <a:endParaRPr lang="en-IN" sz="900" dirty="0"/>
          </a:p>
        </p:txBody>
      </p:sp>
      <p:pic>
        <p:nvPicPr>
          <p:cNvPr id="7" name="Picture 6">
            <a:extLst>
              <a:ext uri="{FF2B5EF4-FFF2-40B4-BE49-F238E27FC236}">
                <a16:creationId xmlns:a16="http://schemas.microsoft.com/office/drawing/2014/main" id="{B5307EB1-8AC6-4E2F-90E2-37FFE8410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313" y="792370"/>
            <a:ext cx="5853896" cy="5348612"/>
          </a:xfrm>
          <a:prstGeom prst="rect">
            <a:avLst/>
          </a:prstGeom>
        </p:spPr>
      </p:pic>
      <p:sp>
        <p:nvSpPr>
          <p:cNvPr id="8" name="TextBox 7">
            <a:extLst>
              <a:ext uri="{FF2B5EF4-FFF2-40B4-BE49-F238E27FC236}">
                <a16:creationId xmlns:a16="http://schemas.microsoft.com/office/drawing/2014/main" id="{51EC5F27-C35C-4492-80A2-9EDBA75ED02D}"/>
              </a:ext>
            </a:extLst>
          </p:cNvPr>
          <p:cNvSpPr txBox="1"/>
          <p:nvPr/>
        </p:nvSpPr>
        <p:spPr>
          <a:xfrm>
            <a:off x="8762261" y="6519446"/>
            <a:ext cx="3155031" cy="215444"/>
          </a:xfrm>
          <a:prstGeom prst="rect">
            <a:avLst/>
          </a:prstGeom>
          <a:noFill/>
        </p:spPr>
        <p:txBody>
          <a:bodyPr wrap="none" rtlCol="0">
            <a:spAutoFit/>
          </a:bodyPr>
          <a:lstStyle/>
          <a:p>
            <a:r>
              <a:rPr lang="en-IN" sz="800" dirty="0"/>
              <a:t>Reference: </a:t>
            </a:r>
            <a:r>
              <a:rPr lang="en-IN" sz="800" dirty="0">
                <a:hlinkClick r:id="rId3"/>
              </a:rPr>
              <a:t>https://en.wikipedia.org/wiki/Boroughs_of_New_York_City</a:t>
            </a:r>
            <a:endParaRPr lang="en-IN" sz="800" dirty="0"/>
          </a:p>
        </p:txBody>
      </p:sp>
    </p:spTree>
    <p:extLst>
      <p:ext uri="{BB962C8B-B14F-4D97-AF65-F5344CB8AC3E}">
        <p14:creationId xmlns:p14="http://schemas.microsoft.com/office/powerpoint/2010/main" val="705840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D7AC23-C043-483B-9F35-4CE702F6D8E6}"/>
              </a:ext>
            </a:extLst>
          </p:cNvPr>
          <p:cNvPicPr>
            <a:picLocks noChangeAspect="1"/>
          </p:cNvPicPr>
          <p:nvPr/>
        </p:nvPicPr>
        <p:blipFill rotWithShape="1">
          <a:blip r:embed="rId2"/>
          <a:srcRect l="19514" t="29772" r="44078" b="19224"/>
          <a:stretch/>
        </p:blipFill>
        <p:spPr>
          <a:xfrm>
            <a:off x="3043684" y="1811044"/>
            <a:ext cx="5340121" cy="4208016"/>
          </a:xfrm>
          <a:prstGeom prst="rect">
            <a:avLst/>
          </a:prstGeom>
        </p:spPr>
      </p:pic>
      <p:pic>
        <p:nvPicPr>
          <p:cNvPr id="3" name="Picture 2">
            <a:extLst>
              <a:ext uri="{FF2B5EF4-FFF2-40B4-BE49-F238E27FC236}">
                <a16:creationId xmlns:a16="http://schemas.microsoft.com/office/drawing/2014/main" id="{0BC07397-52D6-467E-BAE4-85A0D796DF19}"/>
              </a:ext>
            </a:extLst>
          </p:cNvPr>
          <p:cNvPicPr>
            <a:picLocks noChangeAspect="1"/>
          </p:cNvPicPr>
          <p:nvPr/>
        </p:nvPicPr>
        <p:blipFill rotWithShape="1">
          <a:blip r:embed="rId3"/>
          <a:srcRect l="12452" t="40647" r="14952" b="34240"/>
          <a:stretch/>
        </p:blipFill>
        <p:spPr>
          <a:xfrm>
            <a:off x="1083076" y="328472"/>
            <a:ext cx="8729636" cy="1269507"/>
          </a:xfrm>
          <a:prstGeom prst="rect">
            <a:avLst/>
          </a:prstGeom>
        </p:spPr>
      </p:pic>
    </p:spTree>
    <p:extLst>
      <p:ext uri="{BB962C8B-B14F-4D97-AF65-F5344CB8AC3E}">
        <p14:creationId xmlns:p14="http://schemas.microsoft.com/office/powerpoint/2010/main" val="76341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en-US" dirty="0"/>
              <a:t>   Insights</a:t>
            </a:r>
          </a:p>
        </p:txBody>
      </p:sp>
      <p:sp>
        <p:nvSpPr>
          <p:cNvPr id="16" name="Text Placeholder 15"/>
          <p:cNvSpPr>
            <a:spLocks noGrp="1"/>
          </p:cNvSpPr>
          <p:nvPr>
            <p:ph type="body" sz="quarter" idx="26"/>
          </p:nvPr>
        </p:nvSpPr>
        <p:spPr>
          <a:xfrm>
            <a:off x="4038600" y="1699007"/>
            <a:ext cx="1752600" cy="1957636"/>
          </a:xfrm>
        </p:spPr>
        <p:txBody>
          <a:bodyPr>
            <a:normAutofit fontScale="92500" lnSpcReduction="10000"/>
          </a:bodyPr>
          <a:lstStyle/>
          <a:p>
            <a:r>
              <a:rPr lang="en-IN" sz="2600" b="1" dirty="0"/>
              <a:t> Manhattan</a:t>
            </a:r>
          </a:p>
          <a:p>
            <a:r>
              <a:rPr lang="en-IN" dirty="0">
                <a:solidFill>
                  <a:schemeClr val="tx1"/>
                </a:solidFill>
              </a:rPr>
              <a:t>Neighbourhood </a:t>
            </a:r>
            <a:r>
              <a:rPr lang="en-IN" dirty="0" err="1">
                <a:solidFill>
                  <a:schemeClr val="tx1"/>
                </a:solidFill>
              </a:rPr>
              <a:t>cnt</a:t>
            </a:r>
            <a:r>
              <a:rPr lang="en-IN" dirty="0">
                <a:solidFill>
                  <a:schemeClr val="tx1"/>
                </a:solidFill>
              </a:rPr>
              <a:t>- `32’</a:t>
            </a:r>
          </a:p>
          <a:p>
            <a:r>
              <a:rPr lang="en-IN" dirty="0">
                <a:solidFill>
                  <a:schemeClr val="tx1"/>
                </a:solidFill>
              </a:rPr>
              <a:t>Airbnb listings -  `21,661`</a:t>
            </a:r>
          </a:p>
          <a:p>
            <a:r>
              <a:rPr lang="en-IN" dirty="0">
                <a:solidFill>
                  <a:schemeClr val="tx1"/>
                </a:solidFill>
              </a:rPr>
              <a:t>High Popularity</a:t>
            </a:r>
          </a:p>
          <a:p>
            <a:r>
              <a:rPr lang="en-IN" dirty="0">
                <a:solidFill>
                  <a:schemeClr val="tx1"/>
                </a:solidFill>
              </a:rPr>
              <a:t>Therefore we can expect that the average rental price to be higher than the other boroughs</a:t>
            </a:r>
            <a:endParaRPr lang="en-US" dirty="0">
              <a:solidFill>
                <a:schemeClr val="tx1"/>
              </a:solidFill>
            </a:endParaRPr>
          </a:p>
        </p:txBody>
      </p:sp>
      <p:sp>
        <p:nvSpPr>
          <p:cNvPr id="18" name="Text Placeholder 17"/>
          <p:cNvSpPr>
            <a:spLocks noGrp="1"/>
          </p:cNvSpPr>
          <p:nvPr>
            <p:ph type="body" sz="quarter" idx="28"/>
          </p:nvPr>
        </p:nvSpPr>
        <p:spPr/>
        <p:txBody>
          <a:bodyPr>
            <a:normAutofit fontScale="92500" lnSpcReduction="10000"/>
          </a:bodyPr>
          <a:lstStyle/>
          <a:p>
            <a:r>
              <a:rPr lang="en-IN" sz="2400" b="1" dirty="0"/>
              <a:t>   Brooklyn </a:t>
            </a:r>
          </a:p>
          <a:p>
            <a:r>
              <a:rPr lang="en-IN" dirty="0"/>
              <a:t>Neighbourhood </a:t>
            </a:r>
            <a:r>
              <a:rPr lang="en-IN" dirty="0" err="1"/>
              <a:t>cnt</a:t>
            </a:r>
            <a:r>
              <a:rPr lang="en-IN" dirty="0"/>
              <a:t> -`47` </a:t>
            </a:r>
          </a:p>
          <a:p>
            <a:r>
              <a:rPr lang="en-IN" dirty="0"/>
              <a:t>Airbnb listings -`20,104`</a:t>
            </a:r>
          </a:p>
          <a:p>
            <a:r>
              <a:rPr lang="en-IN" dirty="0"/>
              <a:t>High Popularity</a:t>
            </a:r>
          </a:p>
          <a:p>
            <a:r>
              <a:rPr lang="en-IN" dirty="0"/>
              <a:t> Therefore we can expect that the average rental price to be higher than the other boroughs but as same as Manhattan</a:t>
            </a:r>
            <a:endParaRPr lang="en-US" dirty="0"/>
          </a:p>
        </p:txBody>
      </p:sp>
      <p:sp>
        <p:nvSpPr>
          <p:cNvPr id="20" name="Text Placeholder 19"/>
          <p:cNvSpPr>
            <a:spLocks noGrp="1"/>
          </p:cNvSpPr>
          <p:nvPr>
            <p:ph type="body" sz="quarter" idx="30"/>
          </p:nvPr>
        </p:nvSpPr>
        <p:spPr/>
        <p:txBody>
          <a:bodyPr>
            <a:normAutofit/>
          </a:bodyPr>
          <a:lstStyle/>
          <a:p>
            <a:r>
              <a:rPr lang="en-IN" sz="2400" dirty="0"/>
              <a:t>    Queens</a:t>
            </a:r>
          </a:p>
          <a:p>
            <a:r>
              <a:rPr lang="en-IN" dirty="0"/>
              <a:t>Neighbourhood </a:t>
            </a:r>
            <a:r>
              <a:rPr lang="en-IN" dirty="0" err="1"/>
              <a:t>cnt</a:t>
            </a:r>
            <a:r>
              <a:rPr lang="en-IN" dirty="0"/>
              <a:t>- `51`</a:t>
            </a:r>
          </a:p>
          <a:p>
            <a:r>
              <a:rPr lang="en-IN" dirty="0"/>
              <a:t>Airbnb listings- ‘5666` </a:t>
            </a:r>
          </a:p>
          <a:p>
            <a:r>
              <a:rPr lang="en-IN" dirty="0"/>
              <a:t>Moderate Popularity</a:t>
            </a:r>
          </a:p>
          <a:p>
            <a:r>
              <a:rPr lang="en-IN" dirty="0"/>
              <a:t>Hence we can expect a low average rental price for this borough </a:t>
            </a:r>
            <a:endParaRPr lang="en-US" dirty="0"/>
          </a:p>
        </p:txBody>
      </p:sp>
      <p:sp>
        <p:nvSpPr>
          <p:cNvPr id="22" name="Text Placeholder 21"/>
          <p:cNvSpPr>
            <a:spLocks noGrp="1"/>
          </p:cNvSpPr>
          <p:nvPr>
            <p:ph type="body" sz="quarter" idx="32"/>
          </p:nvPr>
        </p:nvSpPr>
        <p:spPr/>
        <p:txBody>
          <a:bodyPr>
            <a:normAutofit/>
          </a:bodyPr>
          <a:lstStyle/>
          <a:p>
            <a:r>
              <a:rPr lang="en-IN" sz="2600" dirty="0"/>
              <a:t>     Bronx</a:t>
            </a:r>
          </a:p>
          <a:p>
            <a:r>
              <a:rPr lang="en-IN" dirty="0"/>
              <a:t>neighbourhood </a:t>
            </a:r>
            <a:r>
              <a:rPr lang="en-IN" dirty="0" err="1"/>
              <a:t>cnt</a:t>
            </a:r>
            <a:r>
              <a:rPr lang="en-IN" dirty="0"/>
              <a:t> -`48` </a:t>
            </a:r>
          </a:p>
          <a:p>
            <a:r>
              <a:rPr lang="en-IN" dirty="0"/>
              <a:t>Airbnb listings- `1,091`</a:t>
            </a:r>
          </a:p>
          <a:p>
            <a:r>
              <a:rPr lang="en-IN" dirty="0"/>
              <a:t>Less Popularity</a:t>
            </a:r>
          </a:p>
          <a:p>
            <a:r>
              <a:rPr lang="en-IN" dirty="0"/>
              <a:t>Hence we can expect a low average rental price for this borough </a:t>
            </a:r>
            <a:endParaRPr lang="en-US" dirty="0"/>
          </a:p>
        </p:txBody>
      </p:sp>
      <p:pic>
        <p:nvPicPr>
          <p:cNvPr id="10" name="Picture Placeholder 9">
            <a:extLst>
              <a:ext uri="{FF2B5EF4-FFF2-40B4-BE49-F238E27FC236}">
                <a16:creationId xmlns:a16="http://schemas.microsoft.com/office/drawing/2014/main" id="{4FB377E0-C91C-44FB-BC39-981DCB253F8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03" r="2203"/>
          <a:stretch>
            <a:fillRect/>
          </a:stretch>
        </p:blipFill>
        <p:spPr>
          <a:xfrm>
            <a:off x="485759" y="1698832"/>
            <a:ext cx="3552841" cy="1957811"/>
          </a:xfrm>
        </p:spPr>
      </p:pic>
      <p:pic>
        <p:nvPicPr>
          <p:cNvPr id="15" name="Picture Placeholder 14">
            <a:extLst>
              <a:ext uri="{FF2B5EF4-FFF2-40B4-BE49-F238E27FC236}">
                <a16:creationId xmlns:a16="http://schemas.microsoft.com/office/drawing/2014/main" id="{2CD15071-429C-496F-9FA5-54C95A46236C}"/>
              </a:ext>
            </a:extLst>
          </p:cNvPr>
          <p:cNvPicPr>
            <a:picLocks noGrp="1" noChangeAspect="1"/>
          </p:cNvPicPr>
          <p:nvPr>
            <p:ph type="pic" sz="quarter" idx="29"/>
          </p:nvPr>
        </p:nvPicPr>
        <p:blipFill>
          <a:blip r:embed="rId4">
            <a:extLst>
              <a:ext uri="{28A0092B-C50C-407E-A947-70E740481C1C}">
                <a14:useLocalDpi xmlns:a14="http://schemas.microsoft.com/office/drawing/2010/main" val="0"/>
              </a:ext>
            </a:extLst>
          </a:blip>
          <a:srcRect t="23489" b="23489"/>
          <a:stretch>
            <a:fillRect/>
          </a:stretch>
        </p:blipFill>
        <p:spPr/>
      </p:pic>
      <p:pic>
        <p:nvPicPr>
          <p:cNvPr id="12" name="Picture Placeholder 11">
            <a:extLst>
              <a:ext uri="{FF2B5EF4-FFF2-40B4-BE49-F238E27FC236}">
                <a16:creationId xmlns:a16="http://schemas.microsoft.com/office/drawing/2014/main" id="{271EAF63-2537-46E8-83C3-799858448764}"/>
              </a:ext>
            </a:extLst>
          </p:cNvPr>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t="3568" b="3568"/>
          <a:stretch>
            <a:fillRect/>
          </a:stretch>
        </p:blipFill>
        <p:spPr/>
      </p:pic>
      <p:pic>
        <p:nvPicPr>
          <p:cNvPr id="19" name="Picture Placeholder 18">
            <a:extLst>
              <a:ext uri="{FF2B5EF4-FFF2-40B4-BE49-F238E27FC236}">
                <a16:creationId xmlns:a16="http://schemas.microsoft.com/office/drawing/2014/main" id="{8A047B75-B02D-4594-827A-39DF7A3CE670}"/>
              </a:ext>
            </a:extLst>
          </p:cNvPr>
          <p:cNvPicPr>
            <a:picLocks noGrp="1" noChangeAspect="1"/>
          </p:cNvPicPr>
          <p:nvPr>
            <p:ph type="pic" sz="quarter" idx="31"/>
          </p:nvPr>
        </p:nvPicPr>
        <p:blipFill>
          <a:blip r:embed="rId6">
            <a:extLst>
              <a:ext uri="{28A0092B-C50C-407E-A947-70E740481C1C}">
                <a14:useLocalDpi xmlns:a14="http://schemas.microsoft.com/office/drawing/2010/main" val="0"/>
              </a:ext>
            </a:extLst>
          </a:blip>
          <a:srcRect t="8420" b="8420"/>
          <a:stretch>
            <a:fillRect/>
          </a:stretch>
        </p:blipFill>
        <p:spPr/>
      </p:pic>
      <p:grpSp>
        <p:nvGrpSpPr>
          <p:cNvPr id="23" name="Group 22">
            <a:extLst>
              <a:ext uri="{FF2B5EF4-FFF2-40B4-BE49-F238E27FC236}">
                <a16:creationId xmlns:a16="http://schemas.microsoft.com/office/drawing/2014/main" id="{043B5082-C52D-4DA5-BF74-75EAF17102E9}"/>
              </a:ext>
            </a:extLst>
          </p:cNvPr>
          <p:cNvGrpSpPr/>
          <p:nvPr/>
        </p:nvGrpSpPr>
        <p:grpSpPr>
          <a:xfrm>
            <a:off x="482600" y="-226845"/>
            <a:ext cx="688174" cy="1211611"/>
            <a:chOff x="1640271" y="1399086"/>
            <a:chExt cx="1646237" cy="2727326"/>
          </a:xfrm>
        </p:grpSpPr>
        <p:sp>
          <p:nvSpPr>
            <p:cNvPr id="24" name="Rectangle 2101">
              <a:extLst>
                <a:ext uri="{FF2B5EF4-FFF2-40B4-BE49-F238E27FC236}">
                  <a16:creationId xmlns:a16="http://schemas.microsoft.com/office/drawing/2014/main" id="{60732A77-AE32-4105-980D-A888A260C006}"/>
                </a:ext>
              </a:extLst>
            </p:cNvPr>
            <p:cNvSpPr>
              <a:spLocks noChangeArrowheads="1"/>
            </p:cNvSpPr>
            <p:nvPr/>
          </p:nvSpPr>
          <p:spPr bwMode="auto">
            <a:xfrm>
              <a:off x="2449102" y="1399086"/>
              <a:ext cx="28575" cy="110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305">
              <a:extLst>
                <a:ext uri="{FF2B5EF4-FFF2-40B4-BE49-F238E27FC236}">
                  <a16:creationId xmlns:a16="http://schemas.microsoft.com/office/drawing/2014/main" id="{87B4F9E4-B8D6-4843-91AB-D9463E3E8405}"/>
                </a:ext>
              </a:extLst>
            </p:cNvPr>
            <p:cNvSpPr>
              <a:spLocks/>
            </p:cNvSpPr>
            <p:nvPr/>
          </p:nvSpPr>
          <p:spPr bwMode="auto">
            <a:xfrm>
              <a:off x="2003808" y="2430962"/>
              <a:ext cx="939800"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735">
              <a:extLst>
                <a:ext uri="{FF2B5EF4-FFF2-40B4-BE49-F238E27FC236}">
                  <a16:creationId xmlns:a16="http://schemas.microsoft.com/office/drawing/2014/main" id="{66A5FB34-B72D-47B9-9797-1618449F695A}"/>
                </a:ext>
              </a:extLst>
            </p:cNvPr>
            <p:cNvSpPr>
              <a:spLocks noEditPoints="1"/>
            </p:cNvSpPr>
            <p:nvPr/>
          </p:nvSpPr>
          <p:spPr bwMode="auto">
            <a:xfrm>
              <a:off x="2000633" y="2430962"/>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3736">
              <a:extLst>
                <a:ext uri="{FF2B5EF4-FFF2-40B4-BE49-F238E27FC236}">
                  <a16:creationId xmlns:a16="http://schemas.microsoft.com/office/drawing/2014/main" id="{3E0A2F25-D166-4FE3-B370-BD2F331A0CE6}"/>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737">
              <a:extLst>
                <a:ext uri="{FF2B5EF4-FFF2-40B4-BE49-F238E27FC236}">
                  <a16:creationId xmlns:a16="http://schemas.microsoft.com/office/drawing/2014/main" id="{F0DDD7D7-60D2-4029-887D-A22159A88F90}"/>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738">
              <a:extLst>
                <a:ext uri="{FF2B5EF4-FFF2-40B4-BE49-F238E27FC236}">
                  <a16:creationId xmlns:a16="http://schemas.microsoft.com/office/drawing/2014/main" id="{A6D0803B-3FA3-4B33-9C93-86723C7C6EAE}"/>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739">
              <a:extLst>
                <a:ext uri="{FF2B5EF4-FFF2-40B4-BE49-F238E27FC236}">
                  <a16:creationId xmlns:a16="http://schemas.microsoft.com/office/drawing/2014/main" id="{D41BD2FC-63DD-46DF-AB1B-24BE709BC6A2}"/>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740">
              <a:extLst>
                <a:ext uri="{FF2B5EF4-FFF2-40B4-BE49-F238E27FC236}">
                  <a16:creationId xmlns:a16="http://schemas.microsoft.com/office/drawing/2014/main" id="{66EFB1B9-6AC6-4AA2-A582-F564456061F2}"/>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741">
              <a:extLst>
                <a:ext uri="{FF2B5EF4-FFF2-40B4-BE49-F238E27FC236}">
                  <a16:creationId xmlns:a16="http://schemas.microsoft.com/office/drawing/2014/main" id="{23894703-E204-4BAE-8E1C-6186071269ED}"/>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742">
              <a:extLst>
                <a:ext uri="{FF2B5EF4-FFF2-40B4-BE49-F238E27FC236}">
                  <a16:creationId xmlns:a16="http://schemas.microsoft.com/office/drawing/2014/main" id="{740D64B1-F7CD-40EC-A9E9-0103FC7047B3}"/>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0920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9C6C6-9964-4821-A840-95125398BBAC}"/>
              </a:ext>
            </a:extLst>
          </p:cNvPr>
          <p:cNvSpPr txBox="1"/>
          <p:nvPr/>
        </p:nvSpPr>
        <p:spPr>
          <a:xfrm>
            <a:off x="550416" y="603681"/>
            <a:ext cx="11221374" cy="646331"/>
          </a:xfrm>
          <a:prstGeom prst="rect">
            <a:avLst/>
          </a:prstGeom>
          <a:noFill/>
        </p:spPr>
        <p:txBody>
          <a:bodyPr wrap="square" rtlCol="0">
            <a:spAutoFit/>
          </a:bodyPr>
          <a:lstStyle/>
          <a:p>
            <a:r>
              <a:rPr lang="en-IN" dirty="0"/>
              <a:t>Let’s Visualize the number of Airbnb listings on New York map to know the density of all the listing in each ‘</a:t>
            </a:r>
            <a:r>
              <a:rPr lang="en-IN" dirty="0" err="1"/>
              <a:t>neighbourhood_group</a:t>
            </a:r>
            <a:r>
              <a:rPr lang="en-IN" dirty="0"/>
              <a:t>’(boroughs)</a:t>
            </a:r>
          </a:p>
        </p:txBody>
      </p:sp>
      <p:pic>
        <p:nvPicPr>
          <p:cNvPr id="5" name="Picture 4">
            <a:extLst>
              <a:ext uri="{FF2B5EF4-FFF2-40B4-BE49-F238E27FC236}">
                <a16:creationId xmlns:a16="http://schemas.microsoft.com/office/drawing/2014/main" id="{E868ED6A-FF38-42D5-8140-FE846C2E7D7C}"/>
              </a:ext>
            </a:extLst>
          </p:cNvPr>
          <p:cNvPicPr>
            <a:picLocks noChangeAspect="1"/>
          </p:cNvPicPr>
          <p:nvPr/>
        </p:nvPicPr>
        <p:blipFill rotWithShape="1">
          <a:blip r:embed="rId2"/>
          <a:srcRect l="13544" t="51521" r="14805" b="21554"/>
          <a:stretch/>
        </p:blipFill>
        <p:spPr>
          <a:xfrm>
            <a:off x="1597980" y="2333088"/>
            <a:ext cx="8735627" cy="1846556"/>
          </a:xfrm>
          <a:prstGeom prst="rect">
            <a:avLst/>
          </a:prstGeom>
        </p:spPr>
      </p:pic>
    </p:spTree>
    <p:extLst>
      <p:ext uri="{BB962C8B-B14F-4D97-AF65-F5344CB8AC3E}">
        <p14:creationId xmlns:p14="http://schemas.microsoft.com/office/powerpoint/2010/main" val="106040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A5269-77B2-44A5-8781-76912E591A7F}"/>
              </a:ext>
            </a:extLst>
          </p:cNvPr>
          <p:cNvPicPr>
            <a:picLocks noChangeAspect="1"/>
          </p:cNvPicPr>
          <p:nvPr/>
        </p:nvPicPr>
        <p:blipFill rotWithShape="1">
          <a:blip r:embed="rId2">
            <a:extLst>
              <a:ext uri="{28A0092B-C50C-407E-A947-70E740481C1C}">
                <a14:useLocalDpi xmlns:a14="http://schemas.microsoft.com/office/drawing/2010/main" val="0"/>
              </a:ext>
            </a:extLst>
          </a:blip>
          <a:srcRect t="13721" b="14563"/>
          <a:stretch/>
        </p:blipFill>
        <p:spPr>
          <a:xfrm>
            <a:off x="1057877" y="0"/>
            <a:ext cx="9655667" cy="6924583"/>
          </a:xfrm>
          <a:prstGeom prst="rect">
            <a:avLst/>
          </a:prstGeom>
        </p:spPr>
      </p:pic>
    </p:spTree>
    <p:extLst>
      <p:ext uri="{BB962C8B-B14F-4D97-AF65-F5344CB8AC3E}">
        <p14:creationId xmlns:p14="http://schemas.microsoft.com/office/powerpoint/2010/main" val="267606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83B84-0FB0-43E1-B4E6-C60ADF16CE21}"/>
              </a:ext>
            </a:extLst>
          </p:cNvPr>
          <p:cNvPicPr>
            <a:picLocks noChangeAspect="1"/>
          </p:cNvPicPr>
          <p:nvPr/>
        </p:nvPicPr>
        <p:blipFill rotWithShape="1">
          <a:blip r:embed="rId2"/>
          <a:srcRect l="21991" t="19288" r="15533" b="14174"/>
          <a:stretch/>
        </p:blipFill>
        <p:spPr>
          <a:xfrm>
            <a:off x="1459530" y="1105271"/>
            <a:ext cx="9476841" cy="5677269"/>
          </a:xfrm>
          <a:prstGeom prst="rect">
            <a:avLst/>
          </a:prstGeom>
        </p:spPr>
      </p:pic>
      <p:pic>
        <p:nvPicPr>
          <p:cNvPr id="3" name="Picture 2">
            <a:extLst>
              <a:ext uri="{FF2B5EF4-FFF2-40B4-BE49-F238E27FC236}">
                <a16:creationId xmlns:a16="http://schemas.microsoft.com/office/drawing/2014/main" id="{51ADFEF6-B980-4EF0-BAE8-4A9AA474AFB5}"/>
              </a:ext>
            </a:extLst>
          </p:cNvPr>
          <p:cNvPicPr>
            <a:picLocks noChangeAspect="1"/>
          </p:cNvPicPr>
          <p:nvPr/>
        </p:nvPicPr>
        <p:blipFill rotWithShape="1">
          <a:blip r:embed="rId3"/>
          <a:srcRect l="13398" t="26149" r="30534" b="58835"/>
          <a:stretch/>
        </p:blipFill>
        <p:spPr>
          <a:xfrm>
            <a:off x="2334827" y="75460"/>
            <a:ext cx="6835806" cy="1029811"/>
          </a:xfrm>
          <a:prstGeom prst="rect">
            <a:avLst/>
          </a:prstGeom>
        </p:spPr>
      </p:pic>
    </p:spTree>
    <p:extLst>
      <p:ext uri="{BB962C8B-B14F-4D97-AF65-F5344CB8AC3E}">
        <p14:creationId xmlns:p14="http://schemas.microsoft.com/office/powerpoint/2010/main" val="107628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2716"/>
          <p:cNvSpPr/>
          <p:nvPr/>
        </p:nvSpPr>
        <p:spPr>
          <a:xfrm>
            <a:off x="1098613" y="1995484"/>
            <a:ext cx="2453375"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7" name="Shape 2717"/>
          <p:cNvSpPr/>
          <p:nvPr/>
        </p:nvSpPr>
        <p:spPr>
          <a:xfrm>
            <a:off x="1741801" y="2720925"/>
            <a:ext cx="1157110"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959"/>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600" b="1">
                <a:solidFill>
                  <a:schemeClr val="tx1">
                    <a:lumMod val="50000"/>
                  </a:schemeClr>
                </a:solidFill>
                <a:latin typeface="+mn-lt"/>
                <a:ea typeface="+mn-ea"/>
                <a:cs typeface="+mn-cs"/>
                <a:sym typeface="Helvetica"/>
              </a:rPr>
              <a:t>Introduction</a:t>
            </a:r>
            <a:endParaRPr sz="1600" b="1">
              <a:solidFill>
                <a:schemeClr val="tx1">
                  <a:lumMod val="50000"/>
                </a:schemeClr>
              </a:solidFill>
              <a:latin typeface="+mn-lt"/>
              <a:ea typeface="+mn-ea"/>
              <a:cs typeface="+mn-cs"/>
              <a:sym typeface="Helvetica"/>
            </a:endParaRPr>
          </a:p>
        </p:txBody>
      </p:sp>
      <p:sp>
        <p:nvSpPr>
          <p:cNvPr id="88" name="Shape 2718"/>
          <p:cNvSpPr/>
          <p:nvPr/>
        </p:nvSpPr>
        <p:spPr>
          <a:xfrm>
            <a:off x="1145560" y="2976355"/>
            <a:ext cx="2359481"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r>
              <a:rPr lang="en-US" sz="1200" dirty="0">
                <a:solidFill>
                  <a:schemeClr val="tx1">
                    <a:lumMod val="50000"/>
                  </a:schemeClr>
                </a:solidFill>
              </a:rPr>
              <a:t>What is Data Science?</a:t>
            </a:r>
            <a:endParaRPr sz="1200" dirty="0">
              <a:solidFill>
                <a:schemeClr val="tx1">
                  <a:lumMod val="50000"/>
                </a:schemeClr>
              </a:solidFill>
            </a:endParaRPr>
          </a:p>
        </p:txBody>
      </p:sp>
      <p:sp>
        <p:nvSpPr>
          <p:cNvPr id="86" name="Shape 2720"/>
          <p:cNvSpPr/>
          <p:nvPr/>
        </p:nvSpPr>
        <p:spPr>
          <a:xfrm>
            <a:off x="2046562" y="2193531"/>
            <a:ext cx="547584"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595959"/>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chemeClr val="tx1">
                    <a:lumMod val="50000"/>
                  </a:schemeClr>
                </a:solidFill>
                <a:latin typeface="Roboto Black"/>
                <a:ea typeface="Roboto Black"/>
                <a:cs typeface="Roboto Black"/>
                <a:sym typeface="Roboto Black"/>
              </a:rPr>
              <a:t>01</a:t>
            </a:r>
          </a:p>
        </p:txBody>
      </p:sp>
      <p:sp>
        <p:nvSpPr>
          <p:cNvPr id="90" name="Shape 2722"/>
          <p:cNvSpPr/>
          <p:nvPr/>
        </p:nvSpPr>
        <p:spPr>
          <a:xfrm flipH="1">
            <a:off x="3612412" y="1995484"/>
            <a:ext cx="2453377"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rgbClr val="CB280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1" name="Group 2725"/>
          <p:cNvGrpSpPr/>
          <p:nvPr/>
        </p:nvGrpSpPr>
        <p:grpSpPr>
          <a:xfrm>
            <a:off x="3610059" y="2650279"/>
            <a:ext cx="2359482" cy="717092"/>
            <a:chOff x="0" y="0"/>
            <a:chExt cx="2359479" cy="717091"/>
          </a:xfrm>
          <a:solidFill>
            <a:schemeClr val="accent5"/>
          </a:solidFill>
        </p:grpSpPr>
        <p:sp>
          <p:nvSpPr>
            <p:cNvPr id="93" name="Shape 2723"/>
            <p:cNvSpPr/>
            <p:nvPr/>
          </p:nvSpPr>
          <p:spPr>
            <a:xfrm>
              <a:off x="217587" y="0"/>
              <a:ext cx="1914430"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FFFFFF"/>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b="1" dirty="0">
                  <a:solidFill>
                    <a:srgbClr val="FFFFFF"/>
                  </a:solidFill>
                  <a:latin typeface="+mn-lt"/>
                  <a:ea typeface="+mn-ea"/>
                  <a:cs typeface="+mn-cs"/>
                  <a:sym typeface="Helvetica"/>
                </a:rPr>
                <a:t>Project Description</a:t>
              </a:r>
              <a:endParaRPr b="1" dirty="0">
                <a:solidFill>
                  <a:srgbClr val="FFFFFF"/>
                </a:solidFill>
                <a:latin typeface="+mn-lt"/>
                <a:ea typeface="+mn-ea"/>
                <a:cs typeface="+mn-cs"/>
                <a:sym typeface="Helvetica"/>
              </a:endParaRPr>
            </a:p>
          </p:txBody>
        </p:sp>
        <p:sp>
          <p:nvSpPr>
            <p:cNvPr id="94" name="Shape 2724"/>
            <p:cNvSpPr/>
            <p:nvPr/>
          </p:nvSpPr>
          <p:spPr>
            <a:xfrm>
              <a:off x="0" y="255429"/>
              <a:ext cx="2359479"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defRPr>
              </a:lvl1pPr>
            </a:lstStyle>
            <a:p>
              <a:r>
                <a:rPr lang="en-US" dirty="0">
                  <a:solidFill>
                    <a:schemeClr val="bg1"/>
                  </a:solidFill>
                </a:rPr>
                <a:t>What is Airbnb? &amp; </a:t>
              </a:r>
            </a:p>
            <a:p>
              <a:r>
                <a:rPr lang="en-US" dirty="0">
                  <a:solidFill>
                    <a:schemeClr val="bg1"/>
                  </a:solidFill>
                </a:rPr>
                <a:t>Project Objectives</a:t>
              </a:r>
            </a:p>
          </p:txBody>
        </p:sp>
      </p:grpSp>
      <p:sp>
        <p:nvSpPr>
          <p:cNvPr id="92" name="Shape 2726"/>
          <p:cNvSpPr/>
          <p:nvPr/>
        </p:nvSpPr>
        <p:spPr>
          <a:xfrm>
            <a:off x="4486311" y="2193531"/>
            <a:ext cx="574834" cy="6375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FFFFFF"/>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rgbClr val="FFFFFF"/>
                </a:solidFill>
                <a:latin typeface="Roboto Black"/>
                <a:ea typeface="Roboto Black"/>
                <a:cs typeface="Roboto Black"/>
                <a:sym typeface="Roboto Black"/>
              </a:rPr>
              <a:t>02</a:t>
            </a:r>
          </a:p>
        </p:txBody>
      </p:sp>
      <p:sp>
        <p:nvSpPr>
          <p:cNvPr id="96" name="Shape 2728"/>
          <p:cNvSpPr/>
          <p:nvPr/>
        </p:nvSpPr>
        <p:spPr>
          <a:xfrm>
            <a:off x="6126211" y="1995484"/>
            <a:ext cx="2453375"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7" name="Group 2731"/>
          <p:cNvGrpSpPr/>
          <p:nvPr/>
        </p:nvGrpSpPr>
        <p:grpSpPr>
          <a:xfrm>
            <a:off x="6177012" y="2645379"/>
            <a:ext cx="2359481" cy="849305"/>
            <a:chOff x="3854" y="0"/>
            <a:chExt cx="2359479" cy="849304"/>
          </a:xfrm>
          <a:solidFill>
            <a:schemeClr val="tx1">
              <a:lumMod val="60000"/>
              <a:lumOff val="40000"/>
            </a:schemeClr>
          </a:solidFill>
        </p:grpSpPr>
        <p:sp>
          <p:nvSpPr>
            <p:cNvPr id="99" name="Shape 2729"/>
            <p:cNvSpPr/>
            <p:nvPr/>
          </p:nvSpPr>
          <p:spPr>
            <a:xfrm>
              <a:off x="295945" y="0"/>
              <a:ext cx="1757722" cy="3385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FFFFFF"/>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600" b="1" dirty="0">
                  <a:solidFill>
                    <a:schemeClr val="tx1">
                      <a:lumMod val="50000"/>
                    </a:schemeClr>
                  </a:solidFill>
                  <a:latin typeface="+mn-lt"/>
                  <a:ea typeface="+mn-ea"/>
                  <a:cs typeface="+mn-cs"/>
                  <a:sym typeface="Helvetica"/>
                </a:rPr>
                <a:t>Process Description</a:t>
              </a:r>
              <a:endParaRPr sz="1600" b="1" dirty="0">
                <a:solidFill>
                  <a:schemeClr val="tx1">
                    <a:lumMod val="50000"/>
                  </a:schemeClr>
                </a:solidFill>
                <a:latin typeface="+mn-lt"/>
                <a:ea typeface="+mn-ea"/>
                <a:cs typeface="+mn-cs"/>
                <a:sym typeface="Helvetica"/>
              </a:endParaRPr>
            </a:p>
          </p:txBody>
        </p:sp>
        <p:sp>
          <p:nvSpPr>
            <p:cNvPr id="100" name="Shape 2730"/>
            <p:cNvSpPr/>
            <p:nvPr/>
          </p:nvSpPr>
          <p:spPr>
            <a:xfrm>
              <a:off x="3854" y="202976"/>
              <a:ext cx="2359479"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defRPr>
              </a:lvl1pPr>
            </a:lstStyle>
            <a:p>
              <a:r>
                <a:rPr lang="en-US" dirty="0">
                  <a:solidFill>
                    <a:schemeClr val="tx1">
                      <a:lumMod val="50000"/>
                    </a:schemeClr>
                  </a:solidFill>
                </a:rPr>
                <a:t>Brief explanation of the various steps involved in planning , execution and implementation</a:t>
              </a:r>
            </a:p>
          </p:txBody>
        </p:sp>
      </p:grpSp>
      <p:sp>
        <p:nvSpPr>
          <p:cNvPr id="98" name="Shape 2732"/>
          <p:cNvSpPr/>
          <p:nvPr/>
        </p:nvSpPr>
        <p:spPr>
          <a:xfrm>
            <a:off x="7086611" y="2193531"/>
            <a:ext cx="547584"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FFFFFF"/>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chemeClr val="tx1">
                    <a:lumMod val="50000"/>
                  </a:schemeClr>
                </a:solidFill>
                <a:latin typeface="Roboto Black"/>
                <a:ea typeface="Roboto Black"/>
                <a:cs typeface="Roboto Black"/>
                <a:sym typeface="Roboto Black"/>
              </a:rPr>
              <a:t>03</a:t>
            </a:r>
          </a:p>
        </p:txBody>
      </p:sp>
      <p:sp>
        <p:nvSpPr>
          <p:cNvPr id="102" name="Shape 2734"/>
          <p:cNvSpPr/>
          <p:nvPr/>
        </p:nvSpPr>
        <p:spPr>
          <a:xfrm flipH="1">
            <a:off x="8640011" y="1995484"/>
            <a:ext cx="2453376"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03" name="Group 2737"/>
          <p:cNvGrpSpPr/>
          <p:nvPr/>
        </p:nvGrpSpPr>
        <p:grpSpPr>
          <a:xfrm>
            <a:off x="8690808" y="2645379"/>
            <a:ext cx="2380394" cy="901758"/>
            <a:chOff x="-15391" y="0"/>
            <a:chExt cx="2380392" cy="901757"/>
          </a:xfrm>
          <a:solidFill>
            <a:schemeClr val="accent1"/>
          </a:solidFill>
        </p:grpSpPr>
        <p:sp>
          <p:nvSpPr>
            <p:cNvPr id="105" name="Shape 2735"/>
            <p:cNvSpPr/>
            <p:nvPr/>
          </p:nvSpPr>
          <p:spPr>
            <a:xfrm>
              <a:off x="-15391" y="0"/>
              <a:ext cx="2380392"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959"/>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400" b="1" dirty="0">
                  <a:solidFill>
                    <a:schemeClr val="bg1"/>
                  </a:solidFill>
                  <a:latin typeface="+mn-lt"/>
                  <a:ea typeface="+mn-ea"/>
                  <a:cs typeface="+mn-cs"/>
                  <a:sym typeface="Helvetica"/>
                </a:rPr>
                <a:t>Data Acquisition &amp; Exploration</a:t>
              </a:r>
              <a:endParaRPr sz="1400" b="1" dirty="0">
                <a:solidFill>
                  <a:schemeClr val="bg1"/>
                </a:solidFill>
                <a:latin typeface="+mn-lt"/>
                <a:ea typeface="+mn-ea"/>
                <a:cs typeface="+mn-cs"/>
                <a:sym typeface="Helvetica"/>
              </a:endParaRPr>
            </a:p>
          </p:txBody>
        </p:sp>
        <p:sp>
          <p:nvSpPr>
            <p:cNvPr id="106" name="Shape 2736"/>
            <p:cNvSpPr/>
            <p:nvPr/>
          </p:nvSpPr>
          <p:spPr>
            <a:xfrm>
              <a:off x="0" y="255429"/>
              <a:ext cx="2359479"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95959"/>
                  </a:solidFill>
                </a:defRPr>
              </a:lvl1pPr>
            </a:lstStyle>
            <a:p>
              <a:r>
                <a:rPr lang="en-US" dirty="0">
                  <a:solidFill>
                    <a:schemeClr val="bg1"/>
                  </a:solidFill>
                </a:rPr>
                <a:t>Collecting the data from the source and exploring  it to understand the data better</a:t>
              </a:r>
            </a:p>
          </p:txBody>
        </p:sp>
      </p:grpSp>
      <p:sp>
        <p:nvSpPr>
          <p:cNvPr id="104" name="Shape 2738"/>
          <p:cNvSpPr/>
          <p:nvPr/>
        </p:nvSpPr>
        <p:spPr>
          <a:xfrm>
            <a:off x="9592182" y="2193531"/>
            <a:ext cx="547584"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595959"/>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chemeClr val="bg1"/>
                </a:solidFill>
                <a:latin typeface="Roboto Black"/>
                <a:ea typeface="Roboto Black"/>
                <a:cs typeface="Roboto Black"/>
                <a:sym typeface="Roboto Black"/>
              </a:rPr>
              <a:t>04</a:t>
            </a:r>
          </a:p>
        </p:txBody>
      </p:sp>
      <p:sp>
        <p:nvSpPr>
          <p:cNvPr id="108" name="Shape 2740"/>
          <p:cNvSpPr/>
          <p:nvPr/>
        </p:nvSpPr>
        <p:spPr>
          <a:xfrm rot="10800000" flipH="1">
            <a:off x="1098614" y="3573016"/>
            <a:ext cx="2453376"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rgbClr val="45127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09" name="Group 2743"/>
          <p:cNvGrpSpPr/>
          <p:nvPr/>
        </p:nvGrpSpPr>
        <p:grpSpPr>
          <a:xfrm>
            <a:off x="1145560" y="3970701"/>
            <a:ext cx="2359482" cy="717092"/>
            <a:chOff x="0" y="0"/>
            <a:chExt cx="2359479" cy="717091"/>
          </a:xfrm>
          <a:solidFill>
            <a:schemeClr val="accent6"/>
          </a:solidFill>
        </p:grpSpPr>
        <p:sp>
          <p:nvSpPr>
            <p:cNvPr id="111" name="Shape 2741"/>
            <p:cNvSpPr/>
            <p:nvPr/>
          </p:nvSpPr>
          <p:spPr>
            <a:xfrm>
              <a:off x="42538" y="0"/>
              <a:ext cx="22645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FFFFFF"/>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600" b="1" dirty="0">
                  <a:solidFill>
                    <a:srgbClr val="FFFFFF"/>
                  </a:solidFill>
                  <a:latin typeface="+mn-lt"/>
                  <a:ea typeface="+mn-ea"/>
                  <a:cs typeface="+mn-cs"/>
                  <a:sym typeface="Helvetica"/>
                </a:rPr>
                <a:t>Exploratory Data Analysis</a:t>
              </a:r>
              <a:endParaRPr sz="1600" b="1" dirty="0">
                <a:solidFill>
                  <a:srgbClr val="FFFFFF"/>
                </a:solidFill>
                <a:latin typeface="+mn-lt"/>
                <a:ea typeface="+mn-ea"/>
                <a:cs typeface="+mn-cs"/>
                <a:sym typeface="Helvetica"/>
              </a:endParaRPr>
            </a:p>
          </p:txBody>
        </p:sp>
        <p:sp>
          <p:nvSpPr>
            <p:cNvPr id="112" name="Shape 2742"/>
            <p:cNvSpPr/>
            <p:nvPr/>
          </p:nvSpPr>
          <p:spPr>
            <a:xfrm>
              <a:off x="0" y="255429"/>
              <a:ext cx="2359479"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defRPr>
              </a:lvl1pPr>
            </a:lstStyle>
            <a:p>
              <a:r>
                <a:rPr lang="en-US" dirty="0">
                  <a:solidFill>
                    <a:schemeClr val="bg1"/>
                  </a:solidFill>
                </a:rPr>
                <a:t>Analyzing with statistical techniques to know the insights.</a:t>
              </a:r>
            </a:p>
          </p:txBody>
        </p:sp>
      </p:grpSp>
      <p:sp>
        <p:nvSpPr>
          <p:cNvPr id="110" name="Shape 2744"/>
          <p:cNvSpPr/>
          <p:nvPr/>
        </p:nvSpPr>
        <p:spPr>
          <a:xfrm>
            <a:off x="2032938" y="3588914"/>
            <a:ext cx="574835"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FFFFFF"/>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rgbClr val="FFFFFF"/>
                </a:solidFill>
                <a:latin typeface="Roboto Black"/>
                <a:ea typeface="Roboto Black"/>
                <a:cs typeface="Roboto Black"/>
                <a:sym typeface="Roboto Black"/>
              </a:rPr>
              <a:t>05</a:t>
            </a:r>
          </a:p>
        </p:txBody>
      </p:sp>
      <p:sp>
        <p:nvSpPr>
          <p:cNvPr id="114" name="Shape 2746"/>
          <p:cNvSpPr/>
          <p:nvPr/>
        </p:nvSpPr>
        <p:spPr>
          <a:xfrm rot="10800000">
            <a:off x="8640011" y="3573016"/>
            <a:ext cx="2453377"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5" name="Group 2749"/>
          <p:cNvGrpSpPr/>
          <p:nvPr/>
        </p:nvGrpSpPr>
        <p:grpSpPr>
          <a:xfrm>
            <a:off x="8686233" y="3970701"/>
            <a:ext cx="2359482" cy="901758"/>
            <a:chOff x="0" y="0"/>
            <a:chExt cx="2359479" cy="901757"/>
          </a:xfrm>
          <a:solidFill>
            <a:schemeClr val="tx1">
              <a:lumMod val="60000"/>
              <a:lumOff val="40000"/>
            </a:schemeClr>
          </a:solidFill>
        </p:grpSpPr>
        <p:sp>
          <p:nvSpPr>
            <p:cNvPr id="117" name="Shape 2747"/>
            <p:cNvSpPr/>
            <p:nvPr/>
          </p:nvSpPr>
          <p:spPr>
            <a:xfrm>
              <a:off x="810787" y="0"/>
              <a:ext cx="728017"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FFFFFF"/>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600" b="1">
                  <a:solidFill>
                    <a:schemeClr val="tx1">
                      <a:lumMod val="50000"/>
                    </a:schemeClr>
                  </a:solidFill>
                  <a:latin typeface="+mn-lt"/>
                  <a:ea typeface="+mn-ea"/>
                  <a:cs typeface="+mn-cs"/>
                  <a:sym typeface="Helvetica"/>
                </a:rPr>
                <a:t>Closure</a:t>
              </a:r>
              <a:endParaRPr sz="1600" b="1">
                <a:solidFill>
                  <a:schemeClr val="tx1">
                    <a:lumMod val="50000"/>
                  </a:schemeClr>
                </a:solidFill>
                <a:latin typeface="+mn-lt"/>
                <a:ea typeface="+mn-ea"/>
                <a:cs typeface="+mn-cs"/>
                <a:sym typeface="Helvetica"/>
              </a:endParaRPr>
            </a:p>
          </p:txBody>
        </p:sp>
        <p:sp>
          <p:nvSpPr>
            <p:cNvPr id="118" name="Shape 2748"/>
            <p:cNvSpPr/>
            <p:nvPr/>
          </p:nvSpPr>
          <p:spPr>
            <a:xfrm>
              <a:off x="0" y="255429"/>
              <a:ext cx="2359479"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defRPr>
              </a:lvl1pPr>
            </a:lstStyle>
            <a:p>
              <a:r>
                <a:rPr lang="en-US" dirty="0">
                  <a:solidFill>
                    <a:schemeClr val="tx1">
                      <a:lumMod val="50000"/>
                    </a:schemeClr>
                  </a:solidFill>
                </a:rPr>
                <a:t>Choosing the best algorithm based on various metrics and implementing the same.</a:t>
              </a:r>
            </a:p>
          </p:txBody>
        </p:sp>
      </p:grpSp>
      <p:sp>
        <p:nvSpPr>
          <p:cNvPr id="116" name="Shape 2750"/>
          <p:cNvSpPr/>
          <p:nvPr/>
        </p:nvSpPr>
        <p:spPr>
          <a:xfrm>
            <a:off x="9592182" y="3588914"/>
            <a:ext cx="547584"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FFFFFF"/>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chemeClr val="tx1">
                    <a:lumMod val="50000"/>
                  </a:schemeClr>
                </a:solidFill>
                <a:latin typeface="Roboto Black"/>
                <a:ea typeface="Roboto Black"/>
                <a:cs typeface="Roboto Black"/>
                <a:sym typeface="Roboto Black"/>
              </a:rPr>
              <a:t>08</a:t>
            </a:r>
          </a:p>
        </p:txBody>
      </p:sp>
      <p:sp>
        <p:nvSpPr>
          <p:cNvPr id="120" name="Shape 2752"/>
          <p:cNvSpPr/>
          <p:nvPr/>
        </p:nvSpPr>
        <p:spPr>
          <a:xfrm rot="10800000">
            <a:off x="3612414" y="3573016"/>
            <a:ext cx="2453376"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21" name="Group 2755"/>
          <p:cNvGrpSpPr/>
          <p:nvPr/>
        </p:nvGrpSpPr>
        <p:grpSpPr>
          <a:xfrm>
            <a:off x="3655356" y="4040346"/>
            <a:ext cx="2359481" cy="717092"/>
            <a:chOff x="0" y="0"/>
            <a:chExt cx="2359479" cy="717091"/>
          </a:xfrm>
          <a:solidFill>
            <a:schemeClr val="tx1">
              <a:lumMod val="60000"/>
              <a:lumOff val="40000"/>
            </a:schemeClr>
          </a:solidFill>
        </p:grpSpPr>
        <p:sp>
          <p:nvSpPr>
            <p:cNvPr id="123" name="Shape 2753"/>
            <p:cNvSpPr/>
            <p:nvPr/>
          </p:nvSpPr>
          <p:spPr>
            <a:xfrm>
              <a:off x="12052" y="0"/>
              <a:ext cx="2325504"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959"/>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400" b="1" dirty="0">
                  <a:solidFill>
                    <a:schemeClr val="tx1">
                      <a:lumMod val="50000"/>
                    </a:schemeClr>
                  </a:solidFill>
                  <a:latin typeface="+mn-lt"/>
                  <a:ea typeface="+mn-ea"/>
                  <a:cs typeface="+mn-cs"/>
                  <a:sym typeface="Helvetica"/>
                </a:rPr>
                <a:t>Data Wrangling &amp; Partitioning</a:t>
              </a:r>
              <a:endParaRPr sz="1400" b="1" dirty="0">
                <a:solidFill>
                  <a:schemeClr val="tx1">
                    <a:lumMod val="50000"/>
                  </a:schemeClr>
                </a:solidFill>
                <a:latin typeface="+mn-lt"/>
                <a:ea typeface="+mn-ea"/>
                <a:cs typeface="+mn-cs"/>
                <a:sym typeface="Helvetica"/>
              </a:endParaRPr>
            </a:p>
          </p:txBody>
        </p:sp>
        <p:sp>
          <p:nvSpPr>
            <p:cNvPr id="124" name="Shape 2754"/>
            <p:cNvSpPr/>
            <p:nvPr/>
          </p:nvSpPr>
          <p:spPr>
            <a:xfrm>
              <a:off x="0" y="255429"/>
              <a:ext cx="2359479"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95959"/>
                  </a:solidFill>
                </a:defRPr>
              </a:lvl1pPr>
            </a:lstStyle>
            <a:p>
              <a:r>
                <a:rPr lang="en-US" dirty="0">
                  <a:solidFill>
                    <a:schemeClr val="tx1">
                      <a:lumMod val="50000"/>
                    </a:schemeClr>
                  </a:solidFill>
                </a:rPr>
                <a:t>Process the data to be suitable for modelling and then partitioning it.</a:t>
              </a:r>
            </a:p>
          </p:txBody>
        </p:sp>
      </p:grpSp>
      <p:sp>
        <p:nvSpPr>
          <p:cNvPr id="122" name="Shape 2756"/>
          <p:cNvSpPr/>
          <p:nvPr/>
        </p:nvSpPr>
        <p:spPr>
          <a:xfrm>
            <a:off x="4499936" y="3588914"/>
            <a:ext cx="547584"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595959"/>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a:solidFill>
                  <a:schemeClr val="tx1">
                    <a:lumMod val="50000"/>
                  </a:schemeClr>
                </a:solidFill>
                <a:latin typeface="Roboto Black"/>
                <a:ea typeface="Roboto Black"/>
                <a:cs typeface="Roboto Black"/>
                <a:sym typeface="Roboto Black"/>
              </a:rPr>
              <a:t>06</a:t>
            </a:r>
          </a:p>
        </p:txBody>
      </p:sp>
      <p:sp>
        <p:nvSpPr>
          <p:cNvPr id="126" name="Shape 2758"/>
          <p:cNvSpPr/>
          <p:nvPr/>
        </p:nvSpPr>
        <p:spPr>
          <a:xfrm rot="10800000" flipH="1">
            <a:off x="6126212" y="3573016"/>
            <a:ext cx="2453376" cy="152577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21600" y="0"/>
                </a:lnTo>
                <a:lnTo>
                  <a:pt x="21600" y="21600"/>
                </a:lnTo>
                <a:lnTo>
                  <a:pt x="0" y="21600"/>
                </a:lnTo>
                <a:close/>
              </a:path>
            </a:pathLst>
          </a:custGeom>
          <a:solidFill>
            <a:srgbClr val="92D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27" name="Group 2761"/>
          <p:cNvGrpSpPr/>
          <p:nvPr/>
        </p:nvGrpSpPr>
        <p:grpSpPr>
          <a:xfrm>
            <a:off x="6177011" y="4048652"/>
            <a:ext cx="2359482" cy="717092"/>
            <a:chOff x="0" y="0"/>
            <a:chExt cx="2359479" cy="717091"/>
          </a:xfrm>
          <a:solidFill>
            <a:schemeClr val="accent3"/>
          </a:solidFill>
        </p:grpSpPr>
        <p:sp>
          <p:nvSpPr>
            <p:cNvPr id="129" name="Shape 2759"/>
            <p:cNvSpPr/>
            <p:nvPr/>
          </p:nvSpPr>
          <p:spPr>
            <a:xfrm>
              <a:off x="475768" y="0"/>
              <a:ext cx="1398072"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b="1">
                  <a:solidFill>
                    <a:srgbClr val="595959"/>
                  </a:solidFill>
                  <a:latin typeface="+mn-lt"/>
                  <a:ea typeface="+mn-ea"/>
                  <a:cs typeface="+mn-cs"/>
                  <a:sym typeface="Helvetica"/>
                </a:defRPr>
              </a:lvl1pPr>
            </a:lstStyle>
            <a:p>
              <a:pPr>
                <a:defRPr sz="1800" b="0">
                  <a:solidFill>
                    <a:srgbClr val="000000"/>
                  </a:solidFill>
                  <a:latin typeface="Calibri"/>
                  <a:ea typeface="Calibri"/>
                  <a:cs typeface="Calibri"/>
                  <a:sym typeface="Calibri"/>
                </a:defRPr>
              </a:pPr>
              <a:r>
                <a:rPr lang="en-US" sz="1600" b="1" dirty="0">
                  <a:solidFill>
                    <a:srgbClr val="595959"/>
                  </a:solidFill>
                  <a:latin typeface="+mn-lt"/>
                  <a:ea typeface="+mn-ea"/>
                  <a:cs typeface="+mn-cs"/>
                  <a:sym typeface="Helvetica"/>
                </a:rPr>
                <a:t>Data Modelling</a:t>
              </a:r>
              <a:endParaRPr sz="1600" b="1" dirty="0">
                <a:solidFill>
                  <a:srgbClr val="595959"/>
                </a:solidFill>
                <a:latin typeface="+mn-lt"/>
                <a:ea typeface="+mn-ea"/>
                <a:cs typeface="+mn-cs"/>
                <a:sym typeface="Helvetica"/>
              </a:endParaRPr>
            </a:p>
          </p:txBody>
        </p:sp>
        <p:sp>
          <p:nvSpPr>
            <p:cNvPr id="130" name="Shape 2760"/>
            <p:cNvSpPr/>
            <p:nvPr/>
          </p:nvSpPr>
          <p:spPr>
            <a:xfrm>
              <a:off x="0" y="255429"/>
              <a:ext cx="2359479"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95959"/>
                  </a:solidFill>
                </a:defRPr>
              </a:lvl1pPr>
            </a:lstStyle>
            <a:p>
              <a:r>
                <a:rPr lang="en-US" dirty="0"/>
                <a:t>Building various machine learning algorithms to achieve the objective</a:t>
              </a:r>
            </a:p>
          </p:txBody>
        </p:sp>
      </p:grpSp>
      <p:sp>
        <p:nvSpPr>
          <p:cNvPr id="128" name="Shape 2762"/>
          <p:cNvSpPr/>
          <p:nvPr/>
        </p:nvSpPr>
        <p:spPr>
          <a:xfrm>
            <a:off x="7072987" y="3588914"/>
            <a:ext cx="574835" cy="637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3200">
                <a:solidFill>
                  <a:srgbClr val="595959"/>
                </a:solidFill>
                <a:latin typeface="Roboto Black"/>
                <a:ea typeface="Roboto Black"/>
                <a:cs typeface="Roboto Black"/>
                <a:sym typeface="Roboto Black"/>
              </a:defRPr>
            </a:lvl1pPr>
          </a:lstStyle>
          <a:p>
            <a:pPr>
              <a:defRPr sz="1800">
                <a:solidFill>
                  <a:srgbClr val="000000"/>
                </a:solidFill>
                <a:latin typeface="Calibri"/>
                <a:ea typeface="Calibri"/>
                <a:cs typeface="Calibri"/>
                <a:sym typeface="Calibri"/>
              </a:defRPr>
            </a:pPr>
            <a:r>
              <a:rPr sz="3200" dirty="0">
                <a:solidFill>
                  <a:srgbClr val="595959"/>
                </a:solidFill>
                <a:latin typeface="Roboto Black"/>
                <a:ea typeface="Roboto Black"/>
                <a:cs typeface="Roboto Black"/>
                <a:sym typeface="Roboto Black"/>
              </a:rPr>
              <a:t>07</a:t>
            </a:r>
          </a:p>
        </p:txBody>
      </p:sp>
      <p:sp>
        <p:nvSpPr>
          <p:cNvPr id="3" name="Title 2">
            <a:extLst>
              <a:ext uri="{FF2B5EF4-FFF2-40B4-BE49-F238E27FC236}">
                <a16:creationId xmlns:a16="http://schemas.microsoft.com/office/drawing/2014/main" id="{80044E8D-DB11-4571-8421-C063A3BA5109}"/>
              </a:ext>
            </a:extLst>
          </p:cNvPr>
          <p:cNvSpPr>
            <a:spLocks noGrp="1"/>
          </p:cNvSpPr>
          <p:nvPr>
            <p:ph type="title"/>
          </p:nvPr>
        </p:nvSpPr>
        <p:spPr>
          <a:xfrm>
            <a:off x="996535" y="985397"/>
            <a:ext cx="7694645" cy="617612"/>
          </a:xfrm>
        </p:spPr>
        <p:txBody>
          <a:bodyPr>
            <a:noAutofit/>
          </a:bodyPr>
          <a:lstStyle/>
          <a:p>
            <a:r>
              <a:rPr lang="en-IN" sz="2800" b="1" dirty="0"/>
              <a:t>Table of Contents</a:t>
            </a:r>
          </a:p>
        </p:txBody>
      </p:sp>
      <p:sp>
        <p:nvSpPr>
          <p:cNvPr id="9" name="Rectangle 8">
            <a:extLst>
              <a:ext uri="{FF2B5EF4-FFF2-40B4-BE49-F238E27FC236}">
                <a16:creationId xmlns:a16="http://schemas.microsoft.com/office/drawing/2014/main" id="{92E6E659-FDFC-4B42-B92F-28557181B41A}"/>
              </a:ext>
            </a:extLst>
          </p:cNvPr>
          <p:cNvSpPr/>
          <p:nvPr/>
        </p:nvSpPr>
        <p:spPr>
          <a:xfrm>
            <a:off x="62144" y="79899"/>
            <a:ext cx="1846555" cy="54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961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0A2C07-9CC9-4FDB-956B-1F36745C560C}"/>
              </a:ext>
            </a:extLst>
          </p:cNvPr>
          <p:cNvSpPr txBox="1"/>
          <p:nvPr/>
        </p:nvSpPr>
        <p:spPr>
          <a:xfrm>
            <a:off x="377829" y="417251"/>
            <a:ext cx="11557523" cy="646331"/>
          </a:xfrm>
          <a:prstGeom prst="rect">
            <a:avLst/>
          </a:prstGeom>
          <a:noFill/>
        </p:spPr>
        <p:txBody>
          <a:bodyPr wrap="none" rtlCol="0">
            <a:spAutoFit/>
          </a:bodyPr>
          <a:lstStyle/>
          <a:p>
            <a:r>
              <a:rPr lang="en-IN" dirty="0"/>
              <a:t>Lets visualize the Price Distribution of Airbnb listings based on </a:t>
            </a:r>
            <a:r>
              <a:rPr lang="en-IN" dirty="0" err="1"/>
              <a:t>neighborhood_group</a:t>
            </a:r>
            <a:r>
              <a:rPr lang="en-IN" dirty="0"/>
              <a:t>(boroughs) to verify the above insight</a:t>
            </a:r>
          </a:p>
          <a:p>
            <a:r>
              <a:rPr lang="en-IN" dirty="0"/>
              <a:t>By using violin plot</a:t>
            </a:r>
          </a:p>
        </p:txBody>
      </p:sp>
      <p:pic>
        <p:nvPicPr>
          <p:cNvPr id="3" name="Picture 2">
            <a:extLst>
              <a:ext uri="{FF2B5EF4-FFF2-40B4-BE49-F238E27FC236}">
                <a16:creationId xmlns:a16="http://schemas.microsoft.com/office/drawing/2014/main" id="{6A9E9791-8E88-468A-86C6-8E9C79EA8866}"/>
              </a:ext>
            </a:extLst>
          </p:cNvPr>
          <p:cNvPicPr>
            <a:picLocks noChangeAspect="1"/>
          </p:cNvPicPr>
          <p:nvPr/>
        </p:nvPicPr>
        <p:blipFill rotWithShape="1">
          <a:blip r:embed="rId2"/>
          <a:srcRect l="20607" t="26667" r="37306" b="12686"/>
          <a:stretch/>
        </p:blipFill>
        <p:spPr>
          <a:xfrm>
            <a:off x="4891596" y="1239344"/>
            <a:ext cx="7043756" cy="5709342"/>
          </a:xfrm>
          <a:prstGeom prst="rect">
            <a:avLst/>
          </a:prstGeom>
        </p:spPr>
      </p:pic>
      <p:pic>
        <p:nvPicPr>
          <p:cNvPr id="4" name="Picture 3">
            <a:extLst>
              <a:ext uri="{FF2B5EF4-FFF2-40B4-BE49-F238E27FC236}">
                <a16:creationId xmlns:a16="http://schemas.microsoft.com/office/drawing/2014/main" id="{67D6583D-4491-440F-87E5-1B67CA168043}"/>
              </a:ext>
            </a:extLst>
          </p:cNvPr>
          <p:cNvPicPr>
            <a:picLocks noChangeAspect="1"/>
          </p:cNvPicPr>
          <p:nvPr/>
        </p:nvPicPr>
        <p:blipFill rotWithShape="1">
          <a:blip r:embed="rId3"/>
          <a:srcRect l="21772" t="51133" r="21577" b="28026"/>
          <a:stretch/>
        </p:blipFill>
        <p:spPr>
          <a:xfrm>
            <a:off x="461637" y="1481638"/>
            <a:ext cx="4749555" cy="982877"/>
          </a:xfrm>
          <a:prstGeom prst="rect">
            <a:avLst/>
          </a:prstGeom>
        </p:spPr>
      </p:pic>
      <p:pic>
        <p:nvPicPr>
          <p:cNvPr id="5" name="Picture 4">
            <a:extLst>
              <a:ext uri="{FF2B5EF4-FFF2-40B4-BE49-F238E27FC236}">
                <a16:creationId xmlns:a16="http://schemas.microsoft.com/office/drawing/2014/main" id="{1A923423-D34C-4A44-B813-B083FF70E97C}"/>
              </a:ext>
            </a:extLst>
          </p:cNvPr>
          <p:cNvPicPr>
            <a:picLocks noChangeAspect="1"/>
          </p:cNvPicPr>
          <p:nvPr/>
        </p:nvPicPr>
        <p:blipFill rotWithShape="1">
          <a:blip r:embed="rId4"/>
          <a:srcRect l="16675" t="35936" r="57985" b="37735"/>
          <a:stretch/>
        </p:blipFill>
        <p:spPr>
          <a:xfrm>
            <a:off x="790111" y="3083888"/>
            <a:ext cx="3922387" cy="2292474"/>
          </a:xfrm>
          <a:prstGeom prst="rect">
            <a:avLst/>
          </a:prstGeom>
        </p:spPr>
      </p:pic>
    </p:spTree>
    <p:extLst>
      <p:ext uri="{BB962C8B-B14F-4D97-AF65-F5344CB8AC3E}">
        <p14:creationId xmlns:p14="http://schemas.microsoft.com/office/powerpoint/2010/main" val="229873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EAC15B8-E25F-4876-BA8A-2085DFE5FBDF}"/>
              </a:ext>
            </a:extLst>
          </p:cNvPr>
          <p:cNvSpPr>
            <a:spLocks noGrp="1"/>
          </p:cNvSpPr>
          <p:nvPr>
            <p:ph type="sldNum" sz="quarter" idx="12"/>
          </p:nvPr>
        </p:nvSpPr>
        <p:spPr>
          <a:xfrm>
            <a:off x="328169" y="6184044"/>
            <a:ext cx="439241" cy="390437"/>
          </a:xfrm>
        </p:spPr>
        <p:txBody>
          <a:bodyPr/>
          <a:lstStyle/>
          <a:p>
            <a:fld id="{F68327C5-B821-4FE9-A59A-A60D9EB59A9A}" type="slidenum">
              <a:rPr lang="en-US" noProof="1" smtClean="0"/>
              <a:pPr/>
              <a:t>21</a:t>
            </a:fld>
            <a:endParaRPr lang="en-US" noProof="1"/>
          </a:p>
        </p:txBody>
      </p:sp>
      <p:grpSp>
        <p:nvGrpSpPr>
          <p:cNvPr id="40" name="Group 39">
            <a:extLst>
              <a:ext uri="{FF2B5EF4-FFF2-40B4-BE49-F238E27FC236}">
                <a16:creationId xmlns:a16="http://schemas.microsoft.com/office/drawing/2014/main" id="{571C3FA6-21A7-43F9-B9D9-25F5B35BBD93}"/>
              </a:ext>
            </a:extLst>
          </p:cNvPr>
          <p:cNvGrpSpPr>
            <a:grpSpLocks noChangeAspect="1"/>
          </p:cNvGrpSpPr>
          <p:nvPr/>
        </p:nvGrpSpPr>
        <p:grpSpPr>
          <a:xfrm>
            <a:off x="1313688" y="2022420"/>
            <a:ext cx="9564624" cy="4782312"/>
            <a:chOff x="4818312" y="332256"/>
            <a:chExt cx="6471920" cy="3235960"/>
          </a:xfrm>
        </p:grpSpPr>
        <p:sp>
          <p:nvSpPr>
            <p:cNvPr id="51" name="Freeform: Shape 50">
              <a:extLst>
                <a:ext uri="{FF2B5EF4-FFF2-40B4-BE49-F238E27FC236}">
                  <a16:creationId xmlns:a16="http://schemas.microsoft.com/office/drawing/2014/main" id="{68AA3D9E-9E0B-4C87-B19E-E26D16C9E0CF}"/>
                </a:ext>
              </a:extLst>
            </p:cNvPr>
            <p:cNvSpPr/>
            <p:nvPr/>
          </p:nvSpPr>
          <p:spPr>
            <a:xfrm>
              <a:off x="4818312" y="332256"/>
              <a:ext cx="6471920" cy="3235960"/>
            </a:xfrm>
            <a:custGeom>
              <a:avLst/>
              <a:gdLst>
                <a:gd name="connsiteX0" fmla="*/ 3235960 w 6471920"/>
                <a:gd name="connsiteY0" fmla="*/ 0 h 3235960"/>
                <a:gd name="connsiteX1" fmla="*/ 6471920 w 6471920"/>
                <a:gd name="connsiteY1" fmla="*/ 3235960 h 3235960"/>
                <a:gd name="connsiteX2" fmla="*/ 0 w 6471920"/>
                <a:gd name="connsiteY2" fmla="*/ 3235960 h 3235960"/>
                <a:gd name="connsiteX3" fmla="*/ 3235960 w 6471920"/>
                <a:gd name="connsiteY3" fmla="*/ 0 h 3235960"/>
              </a:gdLst>
              <a:ahLst/>
              <a:cxnLst>
                <a:cxn ang="0">
                  <a:pos x="connsiteX0" y="connsiteY0"/>
                </a:cxn>
                <a:cxn ang="0">
                  <a:pos x="connsiteX1" y="connsiteY1"/>
                </a:cxn>
                <a:cxn ang="0">
                  <a:pos x="connsiteX2" y="connsiteY2"/>
                </a:cxn>
                <a:cxn ang="0">
                  <a:pos x="connsiteX3" y="connsiteY3"/>
                </a:cxn>
              </a:cxnLst>
              <a:rect l="l" t="t" r="r" b="b"/>
              <a:pathLst>
                <a:path w="6471920" h="3235960">
                  <a:moveTo>
                    <a:pt x="3235960" y="0"/>
                  </a:moveTo>
                  <a:cubicBezTo>
                    <a:pt x="5023131" y="0"/>
                    <a:pt x="6471920" y="1448789"/>
                    <a:pt x="6471920" y="3235960"/>
                  </a:cubicBezTo>
                  <a:lnTo>
                    <a:pt x="0" y="3235960"/>
                  </a:lnTo>
                  <a:cubicBezTo>
                    <a:pt x="0" y="1448789"/>
                    <a:pt x="1448790" y="0"/>
                    <a:pt x="323596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Shape 51">
              <a:extLst>
                <a:ext uri="{FF2B5EF4-FFF2-40B4-BE49-F238E27FC236}">
                  <a16:creationId xmlns:a16="http://schemas.microsoft.com/office/drawing/2014/main" id="{66614287-B17D-4002-8A4B-25B0E61CAAD9}"/>
                </a:ext>
              </a:extLst>
            </p:cNvPr>
            <p:cNvSpPr/>
            <p:nvPr/>
          </p:nvSpPr>
          <p:spPr>
            <a:xfrm>
              <a:off x="5316152" y="830096"/>
              <a:ext cx="5476240" cy="2738120"/>
            </a:xfrm>
            <a:custGeom>
              <a:avLst/>
              <a:gdLst>
                <a:gd name="connsiteX0" fmla="*/ 2738120 w 5476240"/>
                <a:gd name="connsiteY0" fmla="*/ 0 h 2738120"/>
                <a:gd name="connsiteX1" fmla="*/ 5476240 w 5476240"/>
                <a:gd name="connsiteY1" fmla="*/ 2738120 h 2738120"/>
                <a:gd name="connsiteX2" fmla="*/ 0 w 5476240"/>
                <a:gd name="connsiteY2" fmla="*/ 2738120 h 2738120"/>
                <a:gd name="connsiteX3" fmla="*/ 2738120 w 5476240"/>
                <a:gd name="connsiteY3" fmla="*/ 0 h 2738120"/>
              </a:gdLst>
              <a:ahLst/>
              <a:cxnLst>
                <a:cxn ang="0">
                  <a:pos x="connsiteX0" y="connsiteY0"/>
                </a:cxn>
                <a:cxn ang="0">
                  <a:pos x="connsiteX1" y="connsiteY1"/>
                </a:cxn>
                <a:cxn ang="0">
                  <a:pos x="connsiteX2" y="connsiteY2"/>
                </a:cxn>
                <a:cxn ang="0">
                  <a:pos x="connsiteX3" y="connsiteY3"/>
                </a:cxn>
              </a:cxnLst>
              <a:rect l="l" t="t" r="r" b="b"/>
              <a:pathLst>
                <a:path w="5476240" h="2738120">
                  <a:moveTo>
                    <a:pt x="2738120" y="0"/>
                  </a:moveTo>
                  <a:cubicBezTo>
                    <a:pt x="4250342" y="0"/>
                    <a:pt x="5476240" y="1225898"/>
                    <a:pt x="5476240" y="2738120"/>
                  </a:cubicBezTo>
                  <a:lnTo>
                    <a:pt x="0" y="2738120"/>
                  </a:lnTo>
                  <a:cubicBezTo>
                    <a:pt x="0" y="1225898"/>
                    <a:pt x="1225899" y="0"/>
                    <a:pt x="273812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A46580F4-F83E-4C95-9519-BD5CAA067DC3}"/>
                </a:ext>
              </a:extLst>
            </p:cNvPr>
            <p:cNvSpPr/>
            <p:nvPr/>
          </p:nvSpPr>
          <p:spPr>
            <a:xfrm>
              <a:off x="5813992" y="1327936"/>
              <a:ext cx="4480560" cy="2240280"/>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a16="http://schemas.microsoft.com/office/drawing/2014/main" id="{595D6A06-53D2-4D61-A458-7E16EEFC8225}"/>
                </a:ext>
              </a:extLst>
            </p:cNvPr>
            <p:cNvSpPr/>
            <p:nvPr/>
          </p:nvSpPr>
          <p:spPr>
            <a:xfrm>
              <a:off x="6311832" y="1825776"/>
              <a:ext cx="3484880" cy="1742440"/>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D7A62C5-F0D2-430F-8DE8-AD1ED0EC90FA}"/>
                </a:ext>
              </a:extLst>
            </p:cNvPr>
            <p:cNvSpPr/>
            <p:nvPr/>
          </p:nvSpPr>
          <p:spPr>
            <a:xfrm>
              <a:off x="6810563" y="2324506"/>
              <a:ext cx="2487419" cy="1243710"/>
            </a:xfrm>
            <a:custGeom>
              <a:avLst/>
              <a:gdLst>
                <a:gd name="connsiteX0" fmla="*/ 1243709 w 2487419"/>
                <a:gd name="connsiteY0" fmla="*/ 0 h 1243710"/>
                <a:gd name="connsiteX1" fmla="*/ 2487419 w 2487419"/>
                <a:gd name="connsiteY1" fmla="*/ 1243710 h 1243710"/>
                <a:gd name="connsiteX2" fmla="*/ 0 w 2487419"/>
                <a:gd name="connsiteY2" fmla="*/ 1243710 h 1243710"/>
                <a:gd name="connsiteX3" fmla="*/ 1243709 w 2487419"/>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19" h="1243710">
                  <a:moveTo>
                    <a:pt x="1243709" y="0"/>
                  </a:moveTo>
                  <a:cubicBezTo>
                    <a:pt x="1930591" y="0"/>
                    <a:pt x="2487419" y="556828"/>
                    <a:pt x="2487419" y="1243710"/>
                  </a:cubicBezTo>
                  <a:lnTo>
                    <a:pt x="0" y="1243710"/>
                  </a:lnTo>
                  <a:cubicBezTo>
                    <a:pt x="0" y="556828"/>
                    <a:pt x="556827" y="0"/>
                    <a:pt x="1243709"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5" name="Group 84">
            <a:extLst>
              <a:ext uri="{FF2B5EF4-FFF2-40B4-BE49-F238E27FC236}">
                <a16:creationId xmlns:a16="http://schemas.microsoft.com/office/drawing/2014/main" id="{8533530B-E49A-489C-B701-D30EB3A887EF}"/>
              </a:ext>
            </a:extLst>
          </p:cNvPr>
          <p:cNvGrpSpPr/>
          <p:nvPr/>
        </p:nvGrpSpPr>
        <p:grpSpPr>
          <a:xfrm>
            <a:off x="173971" y="2454895"/>
            <a:ext cx="2551177" cy="1025811"/>
            <a:chOff x="165037" y="3235546"/>
            <a:chExt cx="2551177" cy="1025811"/>
          </a:xfrm>
        </p:grpSpPr>
        <p:sp>
          <p:nvSpPr>
            <p:cNvPr id="86" name="TextBox 85">
              <a:extLst>
                <a:ext uri="{FF2B5EF4-FFF2-40B4-BE49-F238E27FC236}">
                  <a16:creationId xmlns:a16="http://schemas.microsoft.com/office/drawing/2014/main" id="{E69E5632-D4B6-4A14-9401-824FD1131BE5}"/>
                </a:ext>
              </a:extLst>
            </p:cNvPr>
            <p:cNvSpPr txBox="1"/>
            <p:nvPr/>
          </p:nvSpPr>
          <p:spPr>
            <a:xfrm>
              <a:off x="165037" y="3235546"/>
              <a:ext cx="1108188" cy="461665"/>
            </a:xfrm>
            <a:prstGeom prst="rect">
              <a:avLst/>
            </a:prstGeom>
            <a:noFill/>
          </p:spPr>
          <p:txBody>
            <a:bodyPr wrap="none" rtlCol="0" anchor="b">
              <a:spAutoFit/>
            </a:bodyPr>
            <a:lstStyle/>
            <a:p>
              <a:r>
                <a:rPr lang="en-US" sz="2400" b="1" cap="all" noProof="1">
                  <a:solidFill>
                    <a:schemeClr val="tx2"/>
                  </a:solidFill>
                </a:rPr>
                <a:t>BRONX</a:t>
              </a:r>
            </a:p>
          </p:txBody>
        </p:sp>
        <p:sp>
          <p:nvSpPr>
            <p:cNvPr id="87" name="Rectangle 86">
              <a:extLst>
                <a:ext uri="{FF2B5EF4-FFF2-40B4-BE49-F238E27FC236}">
                  <a16:creationId xmlns:a16="http://schemas.microsoft.com/office/drawing/2014/main" id="{03F5DD9A-8161-48DC-96C1-FA1E711F9D53}"/>
                </a:ext>
              </a:extLst>
            </p:cNvPr>
            <p:cNvSpPr/>
            <p:nvPr/>
          </p:nvSpPr>
          <p:spPr>
            <a:xfrm>
              <a:off x="165038" y="3676582"/>
              <a:ext cx="2551176" cy="584775"/>
            </a:xfrm>
            <a:prstGeom prst="rect">
              <a:avLst/>
            </a:prstGeom>
          </p:spPr>
          <p:txBody>
            <a:bodyPr wrap="square">
              <a:spAutoFit/>
            </a:bodyPr>
            <a:lstStyle/>
            <a:p>
              <a:r>
                <a:rPr lang="en-US" sz="1400" noProof="1"/>
                <a:t>The average rental price in this borough is  $</a:t>
              </a:r>
              <a:r>
                <a:rPr lang="en-IN" dirty="0"/>
                <a:t> 87.49</a:t>
              </a:r>
              <a:endParaRPr lang="en-US" sz="1400" noProof="1"/>
            </a:p>
          </p:txBody>
        </p:sp>
      </p:grpSp>
      <p:grpSp>
        <p:nvGrpSpPr>
          <p:cNvPr id="88" name="Group 87">
            <a:extLst>
              <a:ext uri="{FF2B5EF4-FFF2-40B4-BE49-F238E27FC236}">
                <a16:creationId xmlns:a16="http://schemas.microsoft.com/office/drawing/2014/main" id="{BB62B0A6-B8D2-4CB0-A726-8352A5C1CCF2}"/>
              </a:ext>
            </a:extLst>
          </p:cNvPr>
          <p:cNvGrpSpPr/>
          <p:nvPr/>
        </p:nvGrpSpPr>
        <p:grpSpPr>
          <a:xfrm>
            <a:off x="3169280" y="1462402"/>
            <a:ext cx="2551177" cy="1025811"/>
            <a:chOff x="165037" y="3235546"/>
            <a:chExt cx="2551177" cy="1025811"/>
          </a:xfrm>
        </p:grpSpPr>
        <p:sp>
          <p:nvSpPr>
            <p:cNvPr id="89" name="TextBox 88">
              <a:extLst>
                <a:ext uri="{FF2B5EF4-FFF2-40B4-BE49-F238E27FC236}">
                  <a16:creationId xmlns:a16="http://schemas.microsoft.com/office/drawing/2014/main" id="{942E0935-3894-4C4E-9555-34FB85DFA72E}"/>
                </a:ext>
              </a:extLst>
            </p:cNvPr>
            <p:cNvSpPr txBox="1"/>
            <p:nvPr/>
          </p:nvSpPr>
          <p:spPr>
            <a:xfrm>
              <a:off x="165037" y="3235546"/>
              <a:ext cx="1245854" cy="461665"/>
            </a:xfrm>
            <a:prstGeom prst="rect">
              <a:avLst/>
            </a:prstGeom>
            <a:noFill/>
          </p:spPr>
          <p:txBody>
            <a:bodyPr wrap="none" rtlCol="0" anchor="b">
              <a:spAutoFit/>
            </a:bodyPr>
            <a:lstStyle/>
            <a:p>
              <a:r>
                <a:rPr lang="en-US" sz="2400" b="1" cap="all" noProof="1">
                  <a:solidFill>
                    <a:schemeClr val="accent1"/>
                  </a:solidFill>
                </a:rPr>
                <a:t>QUEENS</a:t>
              </a:r>
            </a:p>
          </p:txBody>
        </p:sp>
        <p:sp>
          <p:nvSpPr>
            <p:cNvPr id="90" name="Rectangle 89">
              <a:extLst>
                <a:ext uri="{FF2B5EF4-FFF2-40B4-BE49-F238E27FC236}">
                  <a16:creationId xmlns:a16="http://schemas.microsoft.com/office/drawing/2014/main" id="{E0E4AB0B-97F2-4FE1-B4D2-B26577B8BF4F}"/>
                </a:ext>
              </a:extLst>
            </p:cNvPr>
            <p:cNvSpPr/>
            <p:nvPr/>
          </p:nvSpPr>
          <p:spPr>
            <a:xfrm>
              <a:off x="165038" y="3676582"/>
              <a:ext cx="2551176" cy="584775"/>
            </a:xfrm>
            <a:prstGeom prst="rect">
              <a:avLst/>
            </a:prstGeom>
          </p:spPr>
          <p:txBody>
            <a:bodyPr wrap="square">
              <a:spAutoFit/>
            </a:bodyPr>
            <a:lstStyle/>
            <a:p>
              <a:r>
                <a:rPr lang="en-US" sz="1400" noProof="1"/>
                <a:t>The average rental price in this borough is  $ </a:t>
              </a:r>
              <a:r>
                <a:rPr lang="en-IN" dirty="0"/>
                <a:t>99.51</a:t>
              </a:r>
              <a:endParaRPr lang="en-US" sz="1400" noProof="1"/>
            </a:p>
          </p:txBody>
        </p:sp>
      </p:grpSp>
      <p:grpSp>
        <p:nvGrpSpPr>
          <p:cNvPr id="91" name="Group 90">
            <a:extLst>
              <a:ext uri="{FF2B5EF4-FFF2-40B4-BE49-F238E27FC236}">
                <a16:creationId xmlns:a16="http://schemas.microsoft.com/office/drawing/2014/main" id="{AE709CCF-5AB5-4C2B-AC5E-9A2192620700}"/>
              </a:ext>
            </a:extLst>
          </p:cNvPr>
          <p:cNvGrpSpPr/>
          <p:nvPr/>
        </p:nvGrpSpPr>
        <p:grpSpPr>
          <a:xfrm>
            <a:off x="6164590" y="1654052"/>
            <a:ext cx="2551177" cy="1025811"/>
            <a:chOff x="165037" y="3235546"/>
            <a:chExt cx="2551177" cy="1025811"/>
          </a:xfrm>
        </p:grpSpPr>
        <p:sp>
          <p:nvSpPr>
            <p:cNvPr id="92" name="TextBox 91">
              <a:extLst>
                <a:ext uri="{FF2B5EF4-FFF2-40B4-BE49-F238E27FC236}">
                  <a16:creationId xmlns:a16="http://schemas.microsoft.com/office/drawing/2014/main" id="{A2A5B600-89DE-414A-B3DA-9E27D218F25B}"/>
                </a:ext>
              </a:extLst>
            </p:cNvPr>
            <p:cNvSpPr txBox="1"/>
            <p:nvPr/>
          </p:nvSpPr>
          <p:spPr>
            <a:xfrm>
              <a:off x="165037" y="3235546"/>
              <a:ext cx="2130776" cy="461665"/>
            </a:xfrm>
            <a:prstGeom prst="rect">
              <a:avLst/>
            </a:prstGeom>
            <a:noFill/>
          </p:spPr>
          <p:txBody>
            <a:bodyPr wrap="none" rtlCol="0" anchor="b">
              <a:spAutoFit/>
            </a:bodyPr>
            <a:lstStyle/>
            <a:p>
              <a:r>
                <a:rPr lang="en-US" sz="2400" b="1" cap="all" noProof="1">
                  <a:solidFill>
                    <a:schemeClr val="accent3"/>
                  </a:solidFill>
                </a:rPr>
                <a:t>STATEN ISLAND</a:t>
              </a:r>
            </a:p>
          </p:txBody>
        </p:sp>
        <p:sp>
          <p:nvSpPr>
            <p:cNvPr id="93" name="Rectangle 92">
              <a:extLst>
                <a:ext uri="{FF2B5EF4-FFF2-40B4-BE49-F238E27FC236}">
                  <a16:creationId xmlns:a16="http://schemas.microsoft.com/office/drawing/2014/main" id="{5BCC91D1-5511-49AF-9E07-0846E567429D}"/>
                </a:ext>
              </a:extLst>
            </p:cNvPr>
            <p:cNvSpPr/>
            <p:nvPr/>
          </p:nvSpPr>
          <p:spPr>
            <a:xfrm>
              <a:off x="165038" y="3676582"/>
              <a:ext cx="2551176" cy="584775"/>
            </a:xfrm>
            <a:prstGeom prst="rect">
              <a:avLst/>
            </a:prstGeom>
          </p:spPr>
          <p:txBody>
            <a:bodyPr wrap="square">
              <a:spAutoFit/>
            </a:bodyPr>
            <a:lstStyle/>
            <a:p>
              <a:r>
                <a:rPr lang="en-US" sz="1400" noProof="1"/>
                <a:t>The average rental price in this borough is  $</a:t>
              </a:r>
              <a:r>
                <a:rPr lang="en-IN" dirty="0"/>
                <a:t> 114.81</a:t>
              </a:r>
              <a:endParaRPr lang="en-US" sz="1400" noProof="1"/>
            </a:p>
          </p:txBody>
        </p:sp>
      </p:grpSp>
      <p:grpSp>
        <p:nvGrpSpPr>
          <p:cNvPr id="94" name="Group 93">
            <a:extLst>
              <a:ext uri="{FF2B5EF4-FFF2-40B4-BE49-F238E27FC236}">
                <a16:creationId xmlns:a16="http://schemas.microsoft.com/office/drawing/2014/main" id="{532E4DC4-613B-4B89-BB2E-F0F11D40E3E9}"/>
              </a:ext>
            </a:extLst>
          </p:cNvPr>
          <p:cNvGrpSpPr/>
          <p:nvPr/>
        </p:nvGrpSpPr>
        <p:grpSpPr>
          <a:xfrm>
            <a:off x="8105613" y="3470257"/>
            <a:ext cx="2551177" cy="1025811"/>
            <a:chOff x="165037" y="3235546"/>
            <a:chExt cx="2551177" cy="1025811"/>
          </a:xfrm>
        </p:grpSpPr>
        <p:sp>
          <p:nvSpPr>
            <p:cNvPr id="95" name="TextBox 94">
              <a:extLst>
                <a:ext uri="{FF2B5EF4-FFF2-40B4-BE49-F238E27FC236}">
                  <a16:creationId xmlns:a16="http://schemas.microsoft.com/office/drawing/2014/main" id="{8947DF96-1A90-4A0C-9A35-A86AFDE0FD77}"/>
                </a:ext>
              </a:extLst>
            </p:cNvPr>
            <p:cNvSpPr txBox="1"/>
            <p:nvPr/>
          </p:nvSpPr>
          <p:spPr>
            <a:xfrm>
              <a:off x="165037" y="3235546"/>
              <a:ext cx="1578061" cy="461665"/>
            </a:xfrm>
            <a:prstGeom prst="rect">
              <a:avLst/>
            </a:prstGeom>
            <a:noFill/>
          </p:spPr>
          <p:txBody>
            <a:bodyPr wrap="none" rtlCol="0" anchor="b">
              <a:spAutoFit/>
            </a:bodyPr>
            <a:lstStyle/>
            <a:p>
              <a:r>
                <a:rPr lang="en-US" sz="2400" b="1" cap="all" noProof="1">
                  <a:solidFill>
                    <a:schemeClr val="accent4"/>
                  </a:solidFill>
                </a:rPr>
                <a:t>BROOKLYN</a:t>
              </a:r>
            </a:p>
          </p:txBody>
        </p:sp>
        <p:sp>
          <p:nvSpPr>
            <p:cNvPr id="96" name="Rectangle 95">
              <a:extLst>
                <a:ext uri="{FF2B5EF4-FFF2-40B4-BE49-F238E27FC236}">
                  <a16:creationId xmlns:a16="http://schemas.microsoft.com/office/drawing/2014/main" id="{94E29B19-3BCC-4F78-9549-352743C8A190}"/>
                </a:ext>
              </a:extLst>
            </p:cNvPr>
            <p:cNvSpPr/>
            <p:nvPr/>
          </p:nvSpPr>
          <p:spPr>
            <a:xfrm>
              <a:off x="165038" y="3676582"/>
              <a:ext cx="2551176" cy="584775"/>
            </a:xfrm>
            <a:prstGeom prst="rect">
              <a:avLst/>
            </a:prstGeom>
          </p:spPr>
          <p:txBody>
            <a:bodyPr wrap="square">
              <a:spAutoFit/>
            </a:bodyPr>
            <a:lstStyle/>
            <a:p>
              <a:r>
                <a:rPr lang="en-US" sz="1400" noProof="1"/>
                <a:t>The average rental price in this borough is  $</a:t>
              </a:r>
              <a:r>
                <a:rPr lang="en-IN" dirty="0"/>
                <a:t> 124.38</a:t>
              </a:r>
              <a:endParaRPr lang="en-US" sz="1400" noProof="1"/>
            </a:p>
          </p:txBody>
        </p:sp>
      </p:grpSp>
      <p:grpSp>
        <p:nvGrpSpPr>
          <p:cNvPr id="97" name="Group 96">
            <a:extLst>
              <a:ext uri="{FF2B5EF4-FFF2-40B4-BE49-F238E27FC236}">
                <a16:creationId xmlns:a16="http://schemas.microsoft.com/office/drawing/2014/main" id="{2E9CA2F7-D62E-4FA9-85E4-6441809AAE3B}"/>
              </a:ext>
            </a:extLst>
          </p:cNvPr>
          <p:cNvGrpSpPr/>
          <p:nvPr/>
        </p:nvGrpSpPr>
        <p:grpSpPr>
          <a:xfrm>
            <a:off x="9170462" y="5595134"/>
            <a:ext cx="2551177" cy="1025811"/>
            <a:chOff x="165037" y="3235546"/>
            <a:chExt cx="2551177" cy="1025811"/>
          </a:xfrm>
        </p:grpSpPr>
        <p:sp>
          <p:nvSpPr>
            <p:cNvPr id="98" name="TextBox 97">
              <a:extLst>
                <a:ext uri="{FF2B5EF4-FFF2-40B4-BE49-F238E27FC236}">
                  <a16:creationId xmlns:a16="http://schemas.microsoft.com/office/drawing/2014/main" id="{71EA95F9-56F3-450F-95EF-5B6D28B41FE0}"/>
                </a:ext>
              </a:extLst>
            </p:cNvPr>
            <p:cNvSpPr txBox="1"/>
            <p:nvPr/>
          </p:nvSpPr>
          <p:spPr>
            <a:xfrm>
              <a:off x="165037" y="3235546"/>
              <a:ext cx="1869871" cy="461665"/>
            </a:xfrm>
            <a:prstGeom prst="rect">
              <a:avLst/>
            </a:prstGeom>
            <a:noFill/>
          </p:spPr>
          <p:txBody>
            <a:bodyPr wrap="none" rtlCol="0" anchor="b">
              <a:spAutoFit/>
            </a:bodyPr>
            <a:lstStyle/>
            <a:p>
              <a:r>
                <a:rPr lang="en-US" sz="2400" b="1" cap="all" noProof="1">
                  <a:solidFill>
                    <a:schemeClr val="accent5"/>
                  </a:solidFill>
                </a:rPr>
                <a:t>Manhattan</a:t>
              </a:r>
            </a:p>
          </p:txBody>
        </p:sp>
        <p:sp>
          <p:nvSpPr>
            <p:cNvPr id="99" name="Rectangle 98">
              <a:extLst>
                <a:ext uri="{FF2B5EF4-FFF2-40B4-BE49-F238E27FC236}">
                  <a16:creationId xmlns:a16="http://schemas.microsoft.com/office/drawing/2014/main" id="{535BE6C7-4B96-4C5E-912F-3C0266449667}"/>
                </a:ext>
              </a:extLst>
            </p:cNvPr>
            <p:cNvSpPr/>
            <p:nvPr/>
          </p:nvSpPr>
          <p:spPr>
            <a:xfrm>
              <a:off x="165038" y="3676582"/>
              <a:ext cx="2551176" cy="584775"/>
            </a:xfrm>
            <a:prstGeom prst="rect">
              <a:avLst/>
            </a:prstGeom>
          </p:spPr>
          <p:txBody>
            <a:bodyPr wrap="square">
              <a:spAutoFit/>
            </a:bodyPr>
            <a:lstStyle/>
            <a:p>
              <a:r>
                <a:rPr lang="en-US" sz="1400" noProof="1"/>
                <a:t>The average rental price in this borough is  $ </a:t>
              </a:r>
              <a:r>
                <a:rPr lang="en-IN" dirty="0"/>
                <a:t>196.87</a:t>
              </a:r>
              <a:endParaRPr lang="en-US" sz="1400" noProof="1"/>
            </a:p>
          </p:txBody>
        </p:sp>
      </p:grpSp>
      <p:grpSp>
        <p:nvGrpSpPr>
          <p:cNvPr id="13" name="Group 12">
            <a:extLst>
              <a:ext uri="{FF2B5EF4-FFF2-40B4-BE49-F238E27FC236}">
                <a16:creationId xmlns:a16="http://schemas.microsoft.com/office/drawing/2014/main" id="{7157BBBE-7F06-42F1-BF38-38DD4B6952E4}"/>
              </a:ext>
            </a:extLst>
          </p:cNvPr>
          <p:cNvGrpSpPr/>
          <p:nvPr/>
        </p:nvGrpSpPr>
        <p:grpSpPr>
          <a:xfrm>
            <a:off x="4993705" y="5703977"/>
            <a:ext cx="2940330" cy="1100754"/>
            <a:chOff x="4993705" y="5757245"/>
            <a:chExt cx="2940330" cy="1100754"/>
          </a:xfrm>
          <a:solidFill>
            <a:srgbClr val="CB2807"/>
          </a:solidFill>
        </p:grpSpPr>
        <p:sp>
          <p:nvSpPr>
            <p:cNvPr id="59" name="Freeform: Shape 58">
              <a:extLst>
                <a:ext uri="{FF2B5EF4-FFF2-40B4-BE49-F238E27FC236}">
                  <a16:creationId xmlns:a16="http://schemas.microsoft.com/office/drawing/2014/main" id="{FD0586BC-FCD3-49EC-9595-8CA689536DE4}"/>
                </a:ext>
              </a:extLst>
            </p:cNvPr>
            <p:cNvSpPr/>
            <p:nvPr/>
          </p:nvSpPr>
          <p:spPr>
            <a:xfrm>
              <a:off x="4993705" y="5757245"/>
              <a:ext cx="2201509" cy="110075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6" y="0"/>
                    <a:pt x="746760" y="0"/>
                  </a:cubicBezTo>
                  <a:close/>
                </a:path>
              </a:pathLst>
            </a:custGeom>
            <a:grpFill/>
            <a:ln>
              <a:noFill/>
            </a:ln>
            <a:effectLst>
              <a:outerShdw blurRad="2032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 name="Straight Arrow Connector 73">
              <a:extLst>
                <a:ext uri="{FF2B5EF4-FFF2-40B4-BE49-F238E27FC236}">
                  <a16:creationId xmlns:a16="http://schemas.microsoft.com/office/drawing/2014/main" id="{123AA0C6-9A78-441E-B6AC-6B903CF6C50F}"/>
                </a:ext>
              </a:extLst>
            </p:cNvPr>
            <p:cNvCxnSpPr>
              <a:cxnSpLocks/>
              <a:endCxn id="55" idx="1"/>
            </p:cNvCxnSpPr>
            <p:nvPr/>
          </p:nvCxnSpPr>
          <p:spPr>
            <a:xfrm flipV="1">
              <a:off x="6101486" y="6804732"/>
              <a:ext cx="1832549" cy="6664"/>
            </a:xfrm>
            <a:prstGeom prst="straightConnector1">
              <a:avLst/>
            </a:prstGeom>
            <a:grpFill/>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8B6ED1B-7E0F-4EDD-9AA1-D929D578A3C2}"/>
              </a:ext>
            </a:extLst>
          </p:cNvPr>
          <p:cNvGrpSpPr/>
          <p:nvPr/>
        </p:nvGrpSpPr>
        <p:grpSpPr>
          <a:xfrm>
            <a:off x="4261182" y="4971453"/>
            <a:ext cx="3871989" cy="1833279"/>
            <a:chOff x="4261182" y="5024721"/>
            <a:chExt cx="3871989" cy="1833279"/>
          </a:xfrm>
        </p:grpSpPr>
        <p:sp>
          <p:nvSpPr>
            <p:cNvPr id="60" name="Freeform: Shape 59">
              <a:extLst>
                <a:ext uri="{FF2B5EF4-FFF2-40B4-BE49-F238E27FC236}">
                  <a16:creationId xmlns:a16="http://schemas.microsoft.com/office/drawing/2014/main" id="{3A0BBC8C-4117-41BD-9BA5-B8911099AB90}"/>
                </a:ext>
              </a:extLst>
            </p:cNvPr>
            <p:cNvSpPr/>
            <p:nvPr/>
          </p:nvSpPr>
          <p:spPr>
            <a:xfrm>
              <a:off x="4261182" y="5024721"/>
              <a:ext cx="3316172" cy="1833279"/>
            </a:xfrm>
            <a:custGeom>
              <a:avLst/>
              <a:gdLst>
                <a:gd name="connsiteX0" fmla="*/ 1243709 w 2249716"/>
                <a:gd name="connsiteY0" fmla="*/ 0 h 1243710"/>
                <a:gd name="connsiteX1" fmla="*/ 2203416 w 2249716"/>
                <a:gd name="connsiteY1" fmla="*/ 452595 h 1243710"/>
                <a:gd name="connsiteX2" fmla="*/ 2249716 w 2249716"/>
                <a:gd name="connsiteY2" fmla="*/ 514511 h 1243710"/>
                <a:gd name="connsiteX3" fmla="*/ 1245804 w 2249716"/>
                <a:gd name="connsiteY3" fmla="*/ 1243710 h 1243710"/>
                <a:gd name="connsiteX4" fmla="*/ 0 w 2249716"/>
                <a:gd name="connsiteY4" fmla="*/ 1243710 h 1243710"/>
                <a:gd name="connsiteX5" fmla="*/ 1243709 w 2249716"/>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716" h="1243710">
                  <a:moveTo>
                    <a:pt x="1243709" y="0"/>
                  </a:moveTo>
                  <a:cubicBezTo>
                    <a:pt x="1630080" y="0"/>
                    <a:pt x="1975302" y="176184"/>
                    <a:pt x="2203416" y="452595"/>
                  </a:cubicBezTo>
                  <a:lnTo>
                    <a:pt x="2249716" y="514511"/>
                  </a:lnTo>
                  <a:lnTo>
                    <a:pt x="1245804" y="1243710"/>
                  </a:lnTo>
                  <a:lnTo>
                    <a:pt x="0" y="1243710"/>
                  </a:lnTo>
                  <a:cubicBezTo>
                    <a:pt x="0" y="556828"/>
                    <a:pt x="556827" y="0"/>
                    <a:pt x="1243709" y="0"/>
                  </a:cubicBezTo>
                  <a:close/>
                </a:path>
              </a:pathLst>
            </a:custGeom>
            <a:solidFill>
              <a:schemeClr val="accent4"/>
            </a:solidFill>
            <a:ln>
              <a:noFill/>
            </a:ln>
            <a:effectLst>
              <a:outerShdw blurRad="203200" dist="114300" dir="4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a:extLst>
                <a:ext uri="{FF2B5EF4-FFF2-40B4-BE49-F238E27FC236}">
                  <a16:creationId xmlns:a16="http://schemas.microsoft.com/office/drawing/2014/main" id="{C3F9CDD3-81F1-450F-AFE3-6D0B5FA9D459}"/>
                </a:ext>
              </a:extLst>
            </p:cNvPr>
            <p:cNvCxnSpPr>
              <a:cxnSpLocks/>
              <a:stCxn id="60" idx="3"/>
            </p:cNvCxnSpPr>
            <p:nvPr/>
          </p:nvCxnSpPr>
          <p:spPr>
            <a:xfrm flipV="1">
              <a:off x="6097547" y="5320310"/>
              <a:ext cx="2035624" cy="153769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43DB20F-A02A-4B6E-9B1E-EA68D7481EE2}"/>
              </a:ext>
            </a:extLst>
          </p:cNvPr>
          <p:cNvGrpSpPr/>
          <p:nvPr/>
        </p:nvGrpSpPr>
        <p:grpSpPr>
          <a:xfrm>
            <a:off x="3526034" y="3636238"/>
            <a:ext cx="3552525" cy="3196023"/>
            <a:chOff x="3526034" y="3689506"/>
            <a:chExt cx="3552525" cy="3196023"/>
          </a:xfrm>
          <a:solidFill>
            <a:schemeClr val="accent6">
              <a:lumMod val="75000"/>
            </a:schemeClr>
          </a:solidFill>
        </p:grpSpPr>
        <p:sp>
          <p:nvSpPr>
            <p:cNvPr id="61" name="Freeform: Shape 60">
              <a:extLst>
                <a:ext uri="{FF2B5EF4-FFF2-40B4-BE49-F238E27FC236}">
                  <a16:creationId xmlns:a16="http://schemas.microsoft.com/office/drawing/2014/main" id="{D8DA9C31-445F-4AA8-9CD5-39782D1D8B6A}"/>
                </a:ext>
              </a:extLst>
            </p:cNvPr>
            <p:cNvSpPr/>
            <p:nvPr/>
          </p:nvSpPr>
          <p:spPr>
            <a:xfrm>
              <a:off x="3526034" y="4289573"/>
              <a:ext cx="3364623" cy="2568427"/>
            </a:xfrm>
            <a:custGeom>
              <a:avLst/>
              <a:gdLst>
                <a:gd name="connsiteX0" fmla="*/ 1742440 w 2282585"/>
                <a:gd name="connsiteY0" fmla="*/ 0 h 1742440"/>
                <a:gd name="connsiteX1" fmla="*/ 2260589 w 2282585"/>
                <a:gd name="connsiteY1" fmla="*/ 78337 h 1742440"/>
                <a:gd name="connsiteX2" fmla="*/ 2282585 w 2282585"/>
                <a:gd name="connsiteY2" fmla="*/ 86388 h 1742440"/>
                <a:gd name="connsiteX3" fmla="*/ 1744533 w 2282585"/>
                <a:gd name="connsiteY3" fmla="*/ 1742440 h 1742440"/>
                <a:gd name="connsiteX4" fmla="*/ 0 w 2282585"/>
                <a:gd name="connsiteY4" fmla="*/ 1742440 h 1742440"/>
                <a:gd name="connsiteX5" fmla="*/ 1742440 w 2282585"/>
                <a:gd name="connsiteY5" fmla="*/ 0 h 17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585" h="1742440">
                  <a:moveTo>
                    <a:pt x="1742440" y="0"/>
                  </a:moveTo>
                  <a:cubicBezTo>
                    <a:pt x="1922876" y="0"/>
                    <a:pt x="2096906" y="27426"/>
                    <a:pt x="2260589" y="78337"/>
                  </a:cubicBezTo>
                  <a:lnTo>
                    <a:pt x="2282585" y="86388"/>
                  </a:lnTo>
                  <a:lnTo>
                    <a:pt x="1744533" y="1742440"/>
                  </a:lnTo>
                  <a:lnTo>
                    <a:pt x="0" y="1742440"/>
                  </a:lnTo>
                  <a:cubicBezTo>
                    <a:pt x="0" y="780117"/>
                    <a:pt x="780117" y="0"/>
                    <a:pt x="1742440" y="0"/>
                  </a:cubicBezTo>
                  <a:close/>
                </a:path>
              </a:pathLst>
            </a:custGeom>
            <a:grpFill/>
            <a:ln>
              <a:noFill/>
            </a:ln>
            <a:effectLst>
              <a:outerShdw blurRad="203200" dist="114300" dir="24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Arrow Connector 68">
              <a:extLst>
                <a:ext uri="{FF2B5EF4-FFF2-40B4-BE49-F238E27FC236}">
                  <a16:creationId xmlns:a16="http://schemas.microsoft.com/office/drawing/2014/main" id="{B25641F8-46E3-4988-929A-FFD35C541DBE}"/>
                </a:ext>
              </a:extLst>
            </p:cNvPr>
            <p:cNvCxnSpPr>
              <a:cxnSpLocks/>
            </p:cNvCxnSpPr>
            <p:nvPr/>
          </p:nvCxnSpPr>
          <p:spPr>
            <a:xfrm flipV="1">
              <a:off x="6094458" y="3689506"/>
              <a:ext cx="984101" cy="3196023"/>
            </a:xfrm>
            <a:prstGeom prst="straightConnector1">
              <a:avLst/>
            </a:prstGeom>
            <a:grp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FC2CD1A3-0B5C-476D-B1C6-716E58F5BA8D}"/>
              </a:ext>
            </a:extLst>
          </p:cNvPr>
          <p:cNvGrpSpPr/>
          <p:nvPr/>
        </p:nvGrpSpPr>
        <p:grpSpPr>
          <a:xfrm>
            <a:off x="2792196" y="3015692"/>
            <a:ext cx="3305347" cy="3816566"/>
            <a:chOff x="2792196" y="3068960"/>
            <a:chExt cx="3305347" cy="3816566"/>
          </a:xfrm>
        </p:grpSpPr>
        <p:sp>
          <p:nvSpPr>
            <p:cNvPr id="62" name="Freeform: Shape 61">
              <a:extLst>
                <a:ext uri="{FF2B5EF4-FFF2-40B4-BE49-F238E27FC236}">
                  <a16:creationId xmlns:a16="http://schemas.microsoft.com/office/drawing/2014/main" id="{C38BE8D4-2A33-4C1A-9075-19AF4339EB0F}"/>
                </a:ext>
              </a:extLst>
            </p:cNvPr>
            <p:cNvSpPr/>
            <p:nvPr/>
          </p:nvSpPr>
          <p:spPr>
            <a:xfrm>
              <a:off x="2792196" y="3717032"/>
              <a:ext cx="3305347" cy="3140969"/>
            </a:xfrm>
            <a:custGeom>
              <a:avLst/>
              <a:gdLst>
                <a:gd name="connsiteX0" fmla="*/ 1550308 w 2242372"/>
                <a:gd name="connsiteY0" fmla="*/ 0 h 2130857"/>
                <a:gd name="connsiteX1" fmla="*/ 2242372 w 2242372"/>
                <a:gd name="connsiteY1" fmla="*/ 2130857 h 2130857"/>
                <a:gd name="connsiteX2" fmla="*/ 0 w 2242372"/>
                <a:gd name="connsiteY2" fmla="*/ 2130857 h 2130857"/>
                <a:gd name="connsiteX3" fmla="*/ 1368263 w 2242372"/>
                <a:gd name="connsiteY3" fmla="*/ 66630 h 2130857"/>
              </a:gdLst>
              <a:ahLst/>
              <a:cxnLst>
                <a:cxn ang="0">
                  <a:pos x="connsiteX0" y="connsiteY0"/>
                </a:cxn>
                <a:cxn ang="0">
                  <a:pos x="connsiteX1" y="connsiteY1"/>
                </a:cxn>
                <a:cxn ang="0">
                  <a:pos x="connsiteX2" y="connsiteY2"/>
                </a:cxn>
                <a:cxn ang="0">
                  <a:pos x="connsiteX3" y="connsiteY3"/>
                </a:cxn>
              </a:cxnLst>
              <a:rect l="l" t="t" r="r" b="b"/>
              <a:pathLst>
                <a:path w="2242372" h="2130857">
                  <a:moveTo>
                    <a:pt x="1550308" y="0"/>
                  </a:moveTo>
                  <a:lnTo>
                    <a:pt x="2242372" y="2130857"/>
                  </a:lnTo>
                  <a:lnTo>
                    <a:pt x="0" y="2130857"/>
                  </a:lnTo>
                  <a:cubicBezTo>
                    <a:pt x="0" y="1202903"/>
                    <a:pt x="564192" y="406723"/>
                    <a:pt x="1368263" y="66630"/>
                  </a:cubicBezTo>
                  <a:close/>
                </a:path>
              </a:pathLst>
            </a:custGeom>
            <a:solidFill>
              <a:schemeClr val="accent1"/>
            </a:solidFill>
            <a:ln>
              <a:noFill/>
            </a:ln>
            <a:effectLst>
              <a:outerShdw blurRad="2032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7" name="Straight Arrow Connector 66">
              <a:extLst>
                <a:ext uri="{FF2B5EF4-FFF2-40B4-BE49-F238E27FC236}">
                  <a16:creationId xmlns:a16="http://schemas.microsoft.com/office/drawing/2014/main" id="{1AF0BBBA-8AFA-40F6-A8BB-13558F948D42}"/>
                </a:ext>
              </a:extLst>
            </p:cNvPr>
            <p:cNvCxnSpPr>
              <a:cxnSpLocks/>
            </p:cNvCxnSpPr>
            <p:nvPr/>
          </p:nvCxnSpPr>
          <p:spPr>
            <a:xfrm flipH="1" flipV="1">
              <a:off x="4869390" y="3068960"/>
              <a:ext cx="1225069" cy="381656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CAEF4E7-B378-4E0F-A5FC-C8A9EB5D8BCD}"/>
              </a:ext>
            </a:extLst>
          </p:cNvPr>
          <p:cNvGrpSpPr/>
          <p:nvPr/>
        </p:nvGrpSpPr>
        <p:grpSpPr>
          <a:xfrm>
            <a:off x="2058361" y="4023804"/>
            <a:ext cx="4039182" cy="2780928"/>
            <a:chOff x="2058361" y="4077072"/>
            <a:chExt cx="4039182" cy="2780928"/>
          </a:xfrm>
        </p:grpSpPr>
        <p:sp>
          <p:nvSpPr>
            <p:cNvPr id="63" name="Freeform: Shape 62">
              <a:extLst>
                <a:ext uri="{FF2B5EF4-FFF2-40B4-BE49-F238E27FC236}">
                  <a16:creationId xmlns:a16="http://schemas.microsoft.com/office/drawing/2014/main" id="{560348F9-8010-42CC-A571-F7E4671788CE}"/>
                </a:ext>
              </a:extLst>
            </p:cNvPr>
            <p:cNvSpPr/>
            <p:nvPr/>
          </p:nvSpPr>
          <p:spPr>
            <a:xfrm>
              <a:off x="2058361" y="4486620"/>
              <a:ext cx="4039182" cy="2371380"/>
            </a:xfrm>
            <a:custGeom>
              <a:avLst/>
              <a:gdLst>
                <a:gd name="connsiteX0" fmla="*/ 525846 w 2740211"/>
                <a:gd name="connsiteY0" fmla="*/ 0 h 1608762"/>
                <a:gd name="connsiteX1" fmla="*/ 2740211 w 2740211"/>
                <a:gd name="connsiteY1" fmla="*/ 1608762 h 1608762"/>
                <a:gd name="connsiteX2" fmla="*/ 0 w 2740211"/>
                <a:gd name="connsiteY2" fmla="*/ 1608762 h 1608762"/>
                <a:gd name="connsiteX3" fmla="*/ 467628 w 2740211"/>
                <a:gd name="connsiteY3" fmla="*/ 77853 h 1608762"/>
              </a:gdLst>
              <a:ahLst/>
              <a:cxnLst>
                <a:cxn ang="0">
                  <a:pos x="connsiteX0" y="connsiteY0"/>
                </a:cxn>
                <a:cxn ang="0">
                  <a:pos x="connsiteX1" y="connsiteY1"/>
                </a:cxn>
                <a:cxn ang="0">
                  <a:pos x="connsiteX2" y="connsiteY2"/>
                </a:cxn>
                <a:cxn ang="0">
                  <a:pos x="connsiteX3" y="connsiteY3"/>
                </a:cxn>
              </a:cxnLst>
              <a:rect l="l" t="t" r="r" b="b"/>
              <a:pathLst>
                <a:path w="2740211" h="1608762">
                  <a:moveTo>
                    <a:pt x="525846" y="0"/>
                  </a:moveTo>
                  <a:lnTo>
                    <a:pt x="2740211" y="1608762"/>
                  </a:lnTo>
                  <a:lnTo>
                    <a:pt x="0" y="1608762"/>
                  </a:lnTo>
                  <a:cubicBezTo>
                    <a:pt x="0" y="1041679"/>
                    <a:pt x="172392" y="514860"/>
                    <a:pt x="467628" y="77853"/>
                  </a:cubicBezTo>
                  <a:close/>
                </a:path>
              </a:pathLst>
            </a:custGeom>
            <a:solidFill>
              <a:schemeClr val="tx2"/>
            </a:solidFill>
            <a:ln>
              <a:noFill/>
            </a:ln>
            <a:effectLst>
              <a:outerShdw blurRad="203200" dist="114300" dir="180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5" name="Straight Arrow Connector 64">
              <a:extLst>
                <a:ext uri="{FF2B5EF4-FFF2-40B4-BE49-F238E27FC236}">
                  <a16:creationId xmlns:a16="http://schemas.microsoft.com/office/drawing/2014/main" id="{4092533F-690D-46EA-AE39-2413D43BDB53}"/>
                </a:ext>
              </a:extLst>
            </p:cNvPr>
            <p:cNvCxnSpPr>
              <a:cxnSpLocks/>
            </p:cNvCxnSpPr>
            <p:nvPr/>
          </p:nvCxnSpPr>
          <p:spPr>
            <a:xfrm flipH="1" flipV="1">
              <a:off x="2279576" y="4077072"/>
              <a:ext cx="3814883" cy="27809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Freeform: Shape 74">
            <a:extLst>
              <a:ext uri="{FF2B5EF4-FFF2-40B4-BE49-F238E27FC236}">
                <a16:creationId xmlns:a16="http://schemas.microsoft.com/office/drawing/2014/main" id="{278325C0-2A47-4832-80F4-208644731350}"/>
              </a:ext>
            </a:extLst>
          </p:cNvPr>
          <p:cNvSpPr/>
          <p:nvPr/>
        </p:nvSpPr>
        <p:spPr>
          <a:xfrm>
            <a:off x="5726886" y="6437159"/>
            <a:ext cx="735145" cy="367573"/>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TextBox 99">
            <a:extLst>
              <a:ext uri="{FF2B5EF4-FFF2-40B4-BE49-F238E27FC236}">
                <a16:creationId xmlns:a16="http://schemas.microsoft.com/office/drawing/2014/main" id="{C340BE1C-7038-4352-9ED2-D700B70F15C5}"/>
              </a:ext>
            </a:extLst>
          </p:cNvPr>
          <p:cNvSpPr txBox="1"/>
          <p:nvPr/>
        </p:nvSpPr>
        <p:spPr>
          <a:xfrm>
            <a:off x="6613986" y="6353581"/>
            <a:ext cx="495649" cy="461665"/>
          </a:xfrm>
          <a:prstGeom prst="rect">
            <a:avLst/>
          </a:prstGeom>
          <a:noFill/>
        </p:spPr>
        <p:txBody>
          <a:bodyPr wrap="none" rtlCol="0" anchor="ctr">
            <a:spAutoFit/>
          </a:bodyPr>
          <a:lstStyle/>
          <a:p>
            <a:pPr algn="ctr"/>
            <a:r>
              <a:rPr lang="en-US" sz="2400" b="1" dirty="0">
                <a:solidFill>
                  <a:schemeClr val="bg1"/>
                </a:solidFill>
                <a:effectLst>
                  <a:outerShdw blurRad="38100" dist="38100" dir="2700000" algn="tl">
                    <a:srgbClr val="000000">
                      <a:alpha val="43137"/>
                    </a:srgbClr>
                  </a:outerShdw>
                </a:effectLst>
              </a:rPr>
              <a:t>01</a:t>
            </a:r>
          </a:p>
        </p:txBody>
      </p:sp>
      <p:sp>
        <p:nvSpPr>
          <p:cNvPr id="101" name="TextBox 100">
            <a:extLst>
              <a:ext uri="{FF2B5EF4-FFF2-40B4-BE49-F238E27FC236}">
                <a16:creationId xmlns:a16="http://schemas.microsoft.com/office/drawing/2014/main" id="{567DEDE7-8C9E-4D77-A1F3-0E5D8C4204F7}"/>
              </a:ext>
            </a:extLst>
          </p:cNvPr>
          <p:cNvSpPr txBox="1"/>
          <p:nvPr/>
        </p:nvSpPr>
        <p:spPr>
          <a:xfrm>
            <a:off x="6652925" y="5298870"/>
            <a:ext cx="550151" cy="523220"/>
          </a:xfrm>
          <a:prstGeom prst="rect">
            <a:avLst/>
          </a:prstGeom>
          <a:noFill/>
        </p:spPr>
        <p:txBody>
          <a:bodyPr wrap="none" rtlCol="0" anchor="ctr">
            <a:spAutoFit/>
          </a:bodyPr>
          <a:lstStyle/>
          <a:p>
            <a:pPr algn="ctr"/>
            <a:r>
              <a:rPr lang="en-US" sz="2800" b="1" dirty="0">
                <a:solidFill>
                  <a:schemeClr val="bg1"/>
                </a:solidFill>
                <a:effectLst>
                  <a:outerShdw blurRad="38100" dist="38100" dir="2700000" algn="tl">
                    <a:srgbClr val="000000">
                      <a:alpha val="43137"/>
                    </a:srgbClr>
                  </a:outerShdw>
                </a:effectLst>
              </a:rPr>
              <a:t>02</a:t>
            </a:r>
          </a:p>
        </p:txBody>
      </p:sp>
      <p:sp>
        <p:nvSpPr>
          <p:cNvPr id="102" name="TextBox 101">
            <a:extLst>
              <a:ext uri="{FF2B5EF4-FFF2-40B4-BE49-F238E27FC236}">
                <a16:creationId xmlns:a16="http://schemas.microsoft.com/office/drawing/2014/main" id="{97CF8B79-C181-478D-AB43-80425CB61B7B}"/>
              </a:ext>
            </a:extLst>
          </p:cNvPr>
          <p:cNvSpPr txBox="1"/>
          <p:nvPr/>
        </p:nvSpPr>
        <p:spPr>
          <a:xfrm>
            <a:off x="5774620" y="4328846"/>
            <a:ext cx="550151" cy="523220"/>
          </a:xfrm>
          <a:prstGeom prst="rect">
            <a:avLst/>
          </a:prstGeom>
          <a:noFill/>
        </p:spPr>
        <p:txBody>
          <a:bodyPr wrap="none" rtlCol="0" anchor="ctr">
            <a:spAutoFit/>
          </a:bodyPr>
          <a:lstStyle/>
          <a:p>
            <a:pPr algn="ctr"/>
            <a:r>
              <a:rPr lang="en-US" sz="2800" b="1" dirty="0">
                <a:solidFill>
                  <a:schemeClr val="bg1"/>
                </a:solidFill>
                <a:effectLst>
                  <a:outerShdw blurRad="38100" dist="38100" dir="2700000" algn="tl">
                    <a:srgbClr val="000000">
                      <a:alpha val="43137"/>
                    </a:srgbClr>
                  </a:outerShdw>
                </a:effectLst>
              </a:rPr>
              <a:t>03</a:t>
            </a:r>
          </a:p>
        </p:txBody>
      </p:sp>
      <p:sp>
        <p:nvSpPr>
          <p:cNvPr id="103" name="TextBox 102">
            <a:extLst>
              <a:ext uri="{FF2B5EF4-FFF2-40B4-BE49-F238E27FC236}">
                <a16:creationId xmlns:a16="http://schemas.microsoft.com/office/drawing/2014/main" id="{AE9850F5-4BB8-4E82-9FD2-96BF7A86B6EC}"/>
              </a:ext>
            </a:extLst>
          </p:cNvPr>
          <p:cNvSpPr txBox="1"/>
          <p:nvPr/>
        </p:nvSpPr>
        <p:spPr>
          <a:xfrm>
            <a:off x="4095519" y="4204373"/>
            <a:ext cx="550151" cy="523220"/>
          </a:xfrm>
          <a:prstGeom prst="rect">
            <a:avLst/>
          </a:prstGeom>
          <a:noFill/>
        </p:spPr>
        <p:txBody>
          <a:bodyPr wrap="none" rtlCol="0" anchor="ctr">
            <a:spAutoFit/>
          </a:bodyPr>
          <a:lstStyle/>
          <a:p>
            <a:pPr algn="ctr"/>
            <a:r>
              <a:rPr lang="en-US" sz="2800" b="1" dirty="0">
                <a:solidFill>
                  <a:schemeClr val="bg1"/>
                </a:solidFill>
                <a:effectLst>
                  <a:outerShdw blurRad="38100" dist="38100" dir="2700000" algn="tl">
                    <a:srgbClr val="000000">
                      <a:alpha val="43137"/>
                    </a:srgbClr>
                  </a:outerShdw>
                </a:effectLst>
              </a:rPr>
              <a:t>04</a:t>
            </a:r>
          </a:p>
        </p:txBody>
      </p:sp>
      <p:sp>
        <p:nvSpPr>
          <p:cNvPr id="104" name="TextBox 103">
            <a:extLst>
              <a:ext uri="{FF2B5EF4-FFF2-40B4-BE49-F238E27FC236}">
                <a16:creationId xmlns:a16="http://schemas.microsoft.com/office/drawing/2014/main" id="{9B939E41-9BFA-4BFE-89A7-D35472BCDC78}"/>
              </a:ext>
            </a:extLst>
          </p:cNvPr>
          <p:cNvSpPr txBox="1"/>
          <p:nvPr/>
        </p:nvSpPr>
        <p:spPr>
          <a:xfrm>
            <a:off x="2427669" y="5442367"/>
            <a:ext cx="550151" cy="523220"/>
          </a:xfrm>
          <a:prstGeom prst="rect">
            <a:avLst/>
          </a:prstGeom>
          <a:noFill/>
        </p:spPr>
        <p:txBody>
          <a:bodyPr wrap="none" rtlCol="0" anchor="ctr">
            <a:spAutoFit/>
          </a:bodyPr>
          <a:lstStyle/>
          <a:p>
            <a:pPr algn="ctr"/>
            <a:r>
              <a:rPr lang="en-US" sz="2800" b="1" dirty="0">
                <a:solidFill>
                  <a:schemeClr val="bg1"/>
                </a:solidFill>
                <a:effectLst>
                  <a:outerShdw blurRad="38100" dist="38100" dir="2700000" algn="tl">
                    <a:srgbClr val="000000">
                      <a:alpha val="43137"/>
                    </a:srgbClr>
                  </a:outerShdw>
                </a:effectLst>
              </a:rPr>
              <a:t>05</a:t>
            </a:r>
          </a:p>
        </p:txBody>
      </p:sp>
      <p:sp>
        <p:nvSpPr>
          <p:cNvPr id="48" name="Title 4">
            <a:extLst>
              <a:ext uri="{FF2B5EF4-FFF2-40B4-BE49-F238E27FC236}">
                <a16:creationId xmlns:a16="http://schemas.microsoft.com/office/drawing/2014/main" id="{A0613B4C-1898-40EC-9D92-99D255F5CDF3}"/>
              </a:ext>
            </a:extLst>
          </p:cNvPr>
          <p:cNvSpPr txBox="1">
            <a:spLocks/>
          </p:cNvSpPr>
          <p:nvPr/>
        </p:nvSpPr>
        <p:spPr>
          <a:xfrm>
            <a:off x="228771" y="348519"/>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latin typeface="OPENSANS"/>
              </a:rPr>
              <a:t>RANKING OF BOROUGHS</a:t>
            </a:r>
            <a:endParaRPr lang="en-IN" sz="3600" b="1" dirty="0">
              <a:latin typeface="OPENSANS"/>
            </a:endParaRPr>
          </a:p>
        </p:txBody>
      </p:sp>
      <p:sp>
        <p:nvSpPr>
          <p:cNvPr id="15" name="Rectangle 14">
            <a:extLst>
              <a:ext uri="{FF2B5EF4-FFF2-40B4-BE49-F238E27FC236}">
                <a16:creationId xmlns:a16="http://schemas.microsoft.com/office/drawing/2014/main" id="{6E228309-DC65-441D-8EEF-01D813183EF3}"/>
              </a:ext>
            </a:extLst>
          </p:cNvPr>
          <p:cNvSpPr/>
          <p:nvPr/>
        </p:nvSpPr>
        <p:spPr>
          <a:xfrm>
            <a:off x="9551590" y="168605"/>
            <a:ext cx="2513163" cy="639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682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F98A2-4169-41E4-B9D9-5A9BD7BE66D5}"/>
              </a:ext>
            </a:extLst>
          </p:cNvPr>
          <p:cNvPicPr>
            <a:picLocks noChangeAspect="1"/>
          </p:cNvPicPr>
          <p:nvPr/>
        </p:nvPicPr>
        <p:blipFill rotWithShape="1">
          <a:blip r:embed="rId2">
            <a:extLst>
              <a:ext uri="{28A0092B-C50C-407E-A947-70E740481C1C}">
                <a14:useLocalDpi xmlns:a14="http://schemas.microsoft.com/office/drawing/2010/main" val="0"/>
              </a:ext>
            </a:extLst>
          </a:blip>
          <a:srcRect t="14110" b="13657"/>
          <a:stretch/>
        </p:blipFill>
        <p:spPr>
          <a:xfrm>
            <a:off x="1192161" y="0"/>
            <a:ext cx="9672483" cy="6986726"/>
          </a:xfrm>
          <a:prstGeom prst="rect">
            <a:avLst/>
          </a:prstGeom>
        </p:spPr>
      </p:pic>
    </p:spTree>
    <p:extLst>
      <p:ext uri="{BB962C8B-B14F-4D97-AF65-F5344CB8AC3E}">
        <p14:creationId xmlns:p14="http://schemas.microsoft.com/office/powerpoint/2010/main" val="336829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9F34-1F14-49A0-8A39-A051F998BFD6}"/>
              </a:ext>
            </a:extLst>
          </p:cNvPr>
          <p:cNvSpPr txBox="1"/>
          <p:nvPr/>
        </p:nvSpPr>
        <p:spPr>
          <a:xfrm>
            <a:off x="241711" y="683580"/>
            <a:ext cx="4909351"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t>Among all the neighbourhoods (Airbnb listings-221), which neighbourhood is the most popular ones(frequency of names in the dataset) by  using Word cloud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if we simply use the </a:t>
            </a:r>
            <a:r>
              <a:rPr lang="en-IN" sz="1600" dirty="0" err="1"/>
              <a:t>value_counts</a:t>
            </a:r>
            <a:r>
              <a:rPr lang="en-IN" sz="1600" dirty="0"/>
              <a:t>() over the dataset we will be getting 221 rows of crunching numbers and  in bar charts we will get 221 bars which is too clumsy</a:t>
            </a:r>
          </a:p>
          <a:p>
            <a:endParaRPr lang="en-IN" sz="1600" dirty="0"/>
          </a:p>
          <a:p>
            <a:pPr marL="285750" indent="-285750">
              <a:buFont typeface="Arial" panose="020B0604020202020204" pitchFamily="34" charset="0"/>
              <a:buChar char="•"/>
            </a:pPr>
            <a:r>
              <a:rPr lang="en-IN" sz="1600" dirty="0"/>
              <a:t>Hence we can visualize the same in </a:t>
            </a:r>
            <a:r>
              <a:rPr lang="en-IN" sz="1600" dirty="0" err="1"/>
              <a:t>wordcloud</a:t>
            </a:r>
            <a:r>
              <a:rPr lang="en-IN" sz="1600" dirty="0"/>
              <a:t>, as the better form of representing the data.</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Here we will be plotting the word cloud on the map of New York itself!</a:t>
            </a:r>
          </a:p>
        </p:txBody>
      </p:sp>
      <p:pic>
        <p:nvPicPr>
          <p:cNvPr id="4" name="Picture 3">
            <a:extLst>
              <a:ext uri="{FF2B5EF4-FFF2-40B4-BE49-F238E27FC236}">
                <a16:creationId xmlns:a16="http://schemas.microsoft.com/office/drawing/2014/main" id="{09A157F6-E3BC-4607-A528-CAC1339D36EC}"/>
              </a:ext>
            </a:extLst>
          </p:cNvPr>
          <p:cNvPicPr>
            <a:picLocks noChangeAspect="1"/>
          </p:cNvPicPr>
          <p:nvPr/>
        </p:nvPicPr>
        <p:blipFill rotWithShape="1">
          <a:blip r:embed="rId2">
            <a:extLst>
              <a:ext uri="{28A0092B-C50C-407E-A947-70E740481C1C}">
                <a14:useLocalDpi xmlns:a14="http://schemas.microsoft.com/office/drawing/2010/main" val="0"/>
              </a:ext>
            </a:extLst>
          </a:blip>
          <a:srcRect l="11856" t="10873" r="8155" b="12621"/>
          <a:stretch/>
        </p:blipFill>
        <p:spPr>
          <a:xfrm>
            <a:off x="5610687" y="301840"/>
            <a:ext cx="6339602" cy="6063449"/>
          </a:xfrm>
          <a:prstGeom prst="rect">
            <a:avLst/>
          </a:prstGeom>
        </p:spPr>
      </p:pic>
      <p:pic>
        <p:nvPicPr>
          <p:cNvPr id="5" name="Picture 4">
            <a:extLst>
              <a:ext uri="{FF2B5EF4-FFF2-40B4-BE49-F238E27FC236}">
                <a16:creationId xmlns:a16="http://schemas.microsoft.com/office/drawing/2014/main" id="{FB622632-E3FD-453B-B4B7-AF2E2BBB8AEC}"/>
              </a:ext>
            </a:extLst>
          </p:cNvPr>
          <p:cNvPicPr>
            <a:picLocks noChangeAspect="1"/>
          </p:cNvPicPr>
          <p:nvPr/>
        </p:nvPicPr>
        <p:blipFill rotWithShape="1">
          <a:blip r:embed="rId3"/>
          <a:srcRect l="21481" t="51520" r="32500" b="16247"/>
          <a:stretch/>
        </p:blipFill>
        <p:spPr>
          <a:xfrm>
            <a:off x="623364" y="4554245"/>
            <a:ext cx="4596705" cy="1811044"/>
          </a:xfrm>
          <a:prstGeom prst="rect">
            <a:avLst/>
          </a:prstGeom>
        </p:spPr>
      </p:pic>
    </p:spTree>
    <p:extLst>
      <p:ext uri="{BB962C8B-B14F-4D97-AF65-F5344CB8AC3E}">
        <p14:creationId xmlns:p14="http://schemas.microsoft.com/office/powerpoint/2010/main" val="1762454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115458-FFCA-4001-8ACF-4D042C924E39}"/>
              </a:ext>
            </a:extLst>
          </p:cNvPr>
          <p:cNvSpPr txBox="1"/>
          <p:nvPr/>
        </p:nvSpPr>
        <p:spPr>
          <a:xfrm>
            <a:off x="426128" y="736846"/>
            <a:ext cx="3755255" cy="4524315"/>
          </a:xfrm>
          <a:prstGeom prst="rect">
            <a:avLst/>
          </a:prstGeom>
          <a:noFill/>
        </p:spPr>
        <p:txBody>
          <a:bodyPr wrap="square" rtlCol="0">
            <a:spAutoFit/>
          </a:bodyPr>
          <a:lstStyle/>
          <a:p>
            <a:r>
              <a:rPr lang="en-IN" sz="1600" dirty="0"/>
              <a:t>Let's analyse the other categorical features:</a:t>
            </a:r>
          </a:p>
          <a:p>
            <a:endParaRPr lang="en-IN" sz="1600" dirty="0"/>
          </a:p>
          <a:p>
            <a:endParaRPr lang="en-IN" sz="1600" dirty="0"/>
          </a:p>
          <a:p>
            <a:endParaRPr lang="en-IN" sz="1600" dirty="0"/>
          </a:p>
          <a:p>
            <a:r>
              <a:rPr lang="en-IN" sz="1600" dirty="0"/>
              <a:t>There are 3 types of Rooms available in the above mentioned neighbourhoods(221)</a:t>
            </a:r>
          </a:p>
          <a:p>
            <a:endParaRPr lang="en-IN" sz="1600" dirty="0"/>
          </a:p>
          <a:p>
            <a:pPr marL="342900" indent="-342900">
              <a:buFont typeface="+mj-lt"/>
              <a:buAutoNum type="arabicPeriod"/>
            </a:pPr>
            <a:r>
              <a:rPr lang="en-IN" sz="1600" dirty="0"/>
              <a:t>Entire home/apt</a:t>
            </a:r>
          </a:p>
          <a:p>
            <a:pPr marL="342900" indent="-342900">
              <a:buFont typeface="+mj-lt"/>
              <a:buAutoNum type="arabicPeriod"/>
            </a:pPr>
            <a:r>
              <a:rPr lang="en-IN" sz="1600" dirty="0"/>
              <a:t>Private room </a:t>
            </a:r>
          </a:p>
          <a:p>
            <a:pPr marL="342900" indent="-342900">
              <a:buFont typeface="+mj-lt"/>
              <a:buAutoNum type="arabicPeriod"/>
            </a:pPr>
            <a:r>
              <a:rPr lang="en-IN" sz="1600" dirty="0"/>
              <a:t>Shared room</a:t>
            </a:r>
          </a:p>
          <a:p>
            <a:endParaRPr lang="en-IN" sz="1600" dirty="0"/>
          </a:p>
          <a:p>
            <a:endParaRPr lang="en-IN" sz="1600" dirty="0"/>
          </a:p>
          <a:p>
            <a:r>
              <a:rPr lang="en-IN" sz="1600" dirty="0"/>
              <a:t>let's visualize the dataset and verify how many rooms are there in each type of rooms and also how much rooms are available in each type in each </a:t>
            </a:r>
            <a:r>
              <a:rPr lang="en-IN" sz="1600" dirty="0" err="1"/>
              <a:t>neighbourhood_group</a:t>
            </a:r>
            <a:r>
              <a:rPr lang="en-IN" sz="1600" dirty="0"/>
              <a:t> (boroughs) </a:t>
            </a:r>
          </a:p>
        </p:txBody>
      </p:sp>
      <p:pic>
        <p:nvPicPr>
          <p:cNvPr id="3" name="Picture 2">
            <a:extLst>
              <a:ext uri="{FF2B5EF4-FFF2-40B4-BE49-F238E27FC236}">
                <a16:creationId xmlns:a16="http://schemas.microsoft.com/office/drawing/2014/main" id="{1D2ED19E-23BA-42E7-BE88-6B456CA1C5C0}"/>
              </a:ext>
            </a:extLst>
          </p:cNvPr>
          <p:cNvPicPr>
            <a:picLocks noChangeAspect="1"/>
          </p:cNvPicPr>
          <p:nvPr/>
        </p:nvPicPr>
        <p:blipFill rotWithShape="1">
          <a:blip r:embed="rId2"/>
          <a:srcRect l="20752" t="23430" r="41676" b="31003"/>
          <a:stretch/>
        </p:blipFill>
        <p:spPr>
          <a:xfrm>
            <a:off x="5939161" y="122378"/>
            <a:ext cx="4847208" cy="3162360"/>
          </a:xfrm>
          <a:prstGeom prst="rect">
            <a:avLst/>
          </a:prstGeom>
          <a:ln>
            <a:solidFill>
              <a:schemeClr val="bg1"/>
            </a:solidFill>
          </a:ln>
        </p:spPr>
      </p:pic>
      <p:pic>
        <p:nvPicPr>
          <p:cNvPr id="4" name="Picture 3">
            <a:extLst>
              <a:ext uri="{FF2B5EF4-FFF2-40B4-BE49-F238E27FC236}">
                <a16:creationId xmlns:a16="http://schemas.microsoft.com/office/drawing/2014/main" id="{A7B81ADB-7760-4067-A2A3-C9EB417009CE}"/>
              </a:ext>
            </a:extLst>
          </p:cNvPr>
          <p:cNvPicPr>
            <a:picLocks noChangeAspect="1"/>
          </p:cNvPicPr>
          <p:nvPr/>
        </p:nvPicPr>
        <p:blipFill rotWithShape="1">
          <a:blip r:embed="rId3"/>
          <a:srcRect l="20024" t="33139" r="18155" b="19246"/>
          <a:stretch/>
        </p:blipFill>
        <p:spPr>
          <a:xfrm>
            <a:off x="4461029" y="3429000"/>
            <a:ext cx="7537142" cy="3265479"/>
          </a:xfrm>
          <a:prstGeom prst="rect">
            <a:avLst/>
          </a:prstGeom>
          <a:ln>
            <a:solidFill>
              <a:schemeClr val="bg1"/>
            </a:solidFill>
          </a:ln>
        </p:spPr>
      </p:pic>
    </p:spTree>
    <p:extLst>
      <p:ext uri="{BB962C8B-B14F-4D97-AF65-F5344CB8AC3E}">
        <p14:creationId xmlns:p14="http://schemas.microsoft.com/office/powerpoint/2010/main" val="2974237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9F02F-5D7C-424E-9FA0-F06A4EBAEB04}"/>
              </a:ext>
            </a:extLst>
          </p:cNvPr>
          <p:cNvPicPr>
            <a:picLocks noChangeAspect="1"/>
          </p:cNvPicPr>
          <p:nvPr/>
        </p:nvPicPr>
        <p:blipFill rotWithShape="1">
          <a:blip r:embed="rId2">
            <a:extLst>
              <a:ext uri="{28A0092B-C50C-407E-A947-70E740481C1C}">
                <a14:useLocalDpi xmlns:a14="http://schemas.microsoft.com/office/drawing/2010/main" val="0"/>
              </a:ext>
            </a:extLst>
          </a:blip>
          <a:srcRect t="15663" b="15469"/>
          <a:stretch/>
        </p:blipFill>
        <p:spPr>
          <a:xfrm>
            <a:off x="1883546" y="146480"/>
            <a:ext cx="8424908" cy="5818115"/>
          </a:xfrm>
          <a:prstGeom prst="rect">
            <a:avLst/>
          </a:prstGeom>
        </p:spPr>
      </p:pic>
      <p:pic>
        <p:nvPicPr>
          <p:cNvPr id="4" name="Picture 3">
            <a:extLst>
              <a:ext uri="{FF2B5EF4-FFF2-40B4-BE49-F238E27FC236}">
                <a16:creationId xmlns:a16="http://schemas.microsoft.com/office/drawing/2014/main" id="{C2A6C39A-3E38-47BA-9324-4ED52B93079E}"/>
              </a:ext>
            </a:extLst>
          </p:cNvPr>
          <p:cNvPicPr>
            <a:picLocks noChangeAspect="1"/>
          </p:cNvPicPr>
          <p:nvPr/>
        </p:nvPicPr>
        <p:blipFill rotWithShape="1">
          <a:blip r:embed="rId3"/>
          <a:srcRect l="19806" t="33527" r="15534" b="55340"/>
          <a:stretch/>
        </p:blipFill>
        <p:spPr>
          <a:xfrm>
            <a:off x="2024108" y="5885895"/>
            <a:ext cx="8525054" cy="825625"/>
          </a:xfrm>
          <a:prstGeom prst="rect">
            <a:avLst/>
          </a:prstGeom>
        </p:spPr>
      </p:pic>
    </p:spTree>
    <p:extLst>
      <p:ext uri="{BB962C8B-B14F-4D97-AF65-F5344CB8AC3E}">
        <p14:creationId xmlns:p14="http://schemas.microsoft.com/office/powerpoint/2010/main" val="1126169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FAD91-C47A-45E2-A8FC-76D1AD44CCBB}"/>
              </a:ext>
            </a:extLst>
          </p:cNvPr>
          <p:cNvGrpSpPr/>
          <p:nvPr/>
        </p:nvGrpSpPr>
        <p:grpSpPr>
          <a:xfrm>
            <a:off x="4409020" y="1078304"/>
            <a:ext cx="7782980" cy="5796539"/>
            <a:chOff x="4409020" y="1078304"/>
            <a:chExt cx="7782980" cy="5796539"/>
          </a:xfrm>
        </p:grpSpPr>
        <p:sp>
          <p:nvSpPr>
            <p:cNvPr id="6" name="Freeform: Shape 5">
              <a:extLst>
                <a:ext uri="{FF2B5EF4-FFF2-40B4-BE49-F238E27FC236}">
                  <a16:creationId xmlns:a16="http://schemas.microsoft.com/office/drawing/2014/main" id="{E5013A7F-1384-484C-8687-C7AB956788F9}"/>
                </a:ext>
              </a:extLst>
            </p:cNvPr>
            <p:cNvSpPr>
              <a:spLocks/>
            </p:cNvSpPr>
            <p:nvPr/>
          </p:nvSpPr>
          <p:spPr bwMode="auto">
            <a:xfrm>
              <a:off x="4409020" y="2926710"/>
              <a:ext cx="7782980" cy="3948132"/>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2980" h="3948132">
                  <a:moveTo>
                    <a:pt x="4314008" y="479"/>
                  </a:moveTo>
                  <a:cubicBezTo>
                    <a:pt x="5153228" y="-12798"/>
                    <a:pt x="5977699" y="251267"/>
                    <a:pt x="6682702" y="668754"/>
                  </a:cubicBezTo>
                  <a:cubicBezTo>
                    <a:pt x="7125174" y="932818"/>
                    <a:pt x="7507173" y="1286871"/>
                    <a:pt x="7782980" y="1698457"/>
                  </a:cubicBezTo>
                  <a:lnTo>
                    <a:pt x="7782980" y="3948132"/>
                  </a:lnTo>
                  <a:lnTo>
                    <a:pt x="0" y="3948132"/>
                  </a:lnTo>
                  <a:lnTo>
                    <a:pt x="286" y="3795298"/>
                  </a:lnTo>
                  <a:cubicBezTo>
                    <a:pt x="8030" y="3730573"/>
                    <a:pt x="24254" y="3667139"/>
                    <a:pt x="51539" y="3605917"/>
                  </a:cubicBezTo>
                  <a:cubicBezTo>
                    <a:pt x="244752" y="3166301"/>
                    <a:pt x="867161" y="3063036"/>
                    <a:pt x="1255060" y="2750289"/>
                  </a:cubicBezTo>
                  <a:cubicBezTo>
                    <a:pt x="1816998" y="2295921"/>
                    <a:pt x="1923191" y="1730912"/>
                    <a:pt x="2269793" y="1123122"/>
                  </a:cubicBezTo>
                  <a:cubicBezTo>
                    <a:pt x="2696040" y="375185"/>
                    <a:pt x="3527886" y="15232"/>
                    <a:pt x="4314008" y="47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 name="Freeform 143">
              <a:extLst>
                <a:ext uri="{FF2B5EF4-FFF2-40B4-BE49-F238E27FC236}">
                  <a16:creationId xmlns:a16="http://schemas.microsoft.com/office/drawing/2014/main" id="{FB2C1C9E-16F4-48CA-8CE6-89BE97E50C82}"/>
                </a:ext>
              </a:extLst>
            </p:cNvPr>
            <p:cNvSpPr>
              <a:spLocks/>
            </p:cNvSpPr>
            <p:nvPr/>
          </p:nvSpPr>
          <p:spPr bwMode="auto">
            <a:xfrm>
              <a:off x="7187613" y="3787467"/>
              <a:ext cx="590935" cy="219817"/>
            </a:xfrm>
            <a:custGeom>
              <a:avLst/>
              <a:gdLst>
                <a:gd name="T0" fmla="*/ 28 w 401"/>
                <a:gd name="T1" fmla="*/ 86 h 150"/>
                <a:gd name="T2" fmla="*/ 98 w 401"/>
                <a:gd name="T3" fmla="*/ 71 h 150"/>
                <a:gd name="T4" fmla="*/ 198 w 401"/>
                <a:gd name="T5" fmla="*/ 0 h 150"/>
                <a:gd name="T6" fmla="*/ 312 w 401"/>
                <a:gd name="T7" fmla="*/ 104 h 150"/>
                <a:gd name="T8" fmla="*/ 401 w 401"/>
                <a:gd name="T9" fmla="*/ 150 h 150"/>
                <a:gd name="T10" fmla="*/ 0 w 401"/>
                <a:gd name="T11" fmla="*/ 150 h 150"/>
                <a:gd name="T12" fmla="*/ 28 w 401"/>
                <a:gd name="T13" fmla="*/ 86 h 150"/>
              </a:gdLst>
              <a:ahLst/>
              <a:cxnLst>
                <a:cxn ang="0">
                  <a:pos x="T0" y="T1"/>
                </a:cxn>
                <a:cxn ang="0">
                  <a:pos x="T2" y="T3"/>
                </a:cxn>
                <a:cxn ang="0">
                  <a:pos x="T4" y="T5"/>
                </a:cxn>
                <a:cxn ang="0">
                  <a:pos x="T6" y="T7"/>
                </a:cxn>
                <a:cxn ang="0">
                  <a:pos x="T8" y="T9"/>
                </a:cxn>
                <a:cxn ang="0">
                  <a:pos x="T10" y="T11"/>
                </a:cxn>
                <a:cxn ang="0">
                  <a:pos x="T12" y="T13"/>
                </a:cxn>
              </a:cxnLst>
              <a:rect l="0" t="0" r="r" b="b"/>
              <a:pathLst>
                <a:path w="401" h="150">
                  <a:moveTo>
                    <a:pt x="28" y="86"/>
                  </a:moveTo>
                  <a:cubicBezTo>
                    <a:pt x="55" y="62"/>
                    <a:pt x="83" y="66"/>
                    <a:pt x="98" y="71"/>
                  </a:cubicBezTo>
                  <a:cubicBezTo>
                    <a:pt x="111" y="38"/>
                    <a:pt x="138" y="0"/>
                    <a:pt x="198" y="0"/>
                  </a:cubicBezTo>
                  <a:cubicBezTo>
                    <a:pt x="303" y="0"/>
                    <a:pt x="312" y="104"/>
                    <a:pt x="312" y="104"/>
                  </a:cubicBezTo>
                  <a:cubicBezTo>
                    <a:pt x="386" y="82"/>
                    <a:pt x="401" y="148"/>
                    <a:pt x="401" y="150"/>
                  </a:cubicBezTo>
                  <a:lnTo>
                    <a:pt x="0" y="150"/>
                  </a:lnTo>
                  <a:cubicBezTo>
                    <a:pt x="0" y="108"/>
                    <a:pt x="28" y="86"/>
                    <a:pt x="28"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44">
              <a:extLst>
                <a:ext uri="{FF2B5EF4-FFF2-40B4-BE49-F238E27FC236}">
                  <a16:creationId xmlns:a16="http://schemas.microsoft.com/office/drawing/2014/main" id="{1022F3FC-0B5C-49C6-A710-4E5D7CAE123F}"/>
                </a:ext>
              </a:extLst>
            </p:cNvPr>
            <p:cNvSpPr>
              <a:spLocks/>
            </p:cNvSpPr>
            <p:nvPr/>
          </p:nvSpPr>
          <p:spPr bwMode="auto">
            <a:xfrm>
              <a:off x="10045222" y="4058668"/>
              <a:ext cx="1216126" cy="262637"/>
            </a:xfrm>
            <a:custGeom>
              <a:avLst/>
              <a:gdLst>
                <a:gd name="T0" fmla="*/ 106 w 825"/>
                <a:gd name="T1" fmla="*/ 93 h 179"/>
                <a:gd name="T2" fmla="*/ 159 w 825"/>
                <a:gd name="T3" fmla="*/ 107 h 179"/>
                <a:gd name="T4" fmla="*/ 309 w 825"/>
                <a:gd name="T5" fmla="*/ 20 h 179"/>
                <a:gd name="T6" fmla="*/ 452 w 825"/>
                <a:gd name="T7" fmla="*/ 97 h 179"/>
                <a:gd name="T8" fmla="*/ 579 w 825"/>
                <a:gd name="T9" fmla="*/ 0 h 179"/>
                <a:gd name="T10" fmla="*/ 712 w 825"/>
                <a:gd name="T11" fmla="*/ 121 h 179"/>
                <a:gd name="T12" fmla="*/ 729 w 825"/>
                <a:gd name="T13" fmla="*/ 119 h 179"/>
                <a:gd name="T14" fmla="*/ 825 w 825"/>
                <a:gd name="T15" fmla="*/ 179 h 179"/>
                <a:gd name="T16" fmla="*/ 0 w 825"/>
                <a:gd name="T17" fmla="*/ 179 h 179"/>
                <a:gd name="T18" fmla="*/ 106 w 825"/>
                <a:gd name="T19" fmla="*/ 9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179">
                  <a:moveTo>
                    <a:pt x="106" y="93"/>
                  </a:moveTo>
                  <a:cubicBezTo>
                    <a:pt x="125" y="93"/>
                    <a:pt x="144" y="98"/>
                    <a:pt x="159" y="107"/>
                  </a:cubicBezTo>
                  <a:cubicBezTo>
                    <a:pt x="189" y="55"/>
                    <a:pt x="245" y="20"/>
                    <a:pt x="309" y="20"/>
                  </a:cubicBezTo>
                  <a:cubicBezTo>
                    <a:pt x="368" y="20"/>
                    <a:pt x="421" y="50"/>
                    <a:pt x="452" y="97"/>
                  </a:cubicBezTo>
                  <a:cubicBezTo>
                    <a:pt x="468" y="41"/>
                    <a:pt x="519" y="0"/>
                    <a:pt x="579" y="0"/>
                  </a:cubicBezTo>
                  <a:cubicBezTo>
                    <a:pt x="648" y="0"/>
                    <a:pt x="704" y="53"/>
                    <a:pt x="712" y="121"/>
                  </a:cubicBezTo>
                  <a:cubicBezTo>
                    <a:pt x="717" y="120"/>
                    <a:pt x="723" y="119"/>
                    <a:pt x="729" y="119"/>
                  </a:cubicBezTo>
                  <a:cubicBezTo>
                    <a:pt x="771" y="119"/>
                    <a:pt x="807" y="143"/>
                    <a:pt x="825" y="179"/>
                  </a:cubicBezTo>
                  <a:lnTo>
                    <a:pt x="0" y="179"/>
                  </a:lnTo>
                  <a:cubicBezTo>
                    <a:pt x="12" y="130"/>
                    <a:pt x="55" y="93"/>
                    <a:pt x="10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45">
              <a:extLst>
                <a:ext uri="{FF2B5EF4-FFF2-40B4-BE49-F238E27FC236}">
                  <a16:creationId xmlns:a16="http://schemas.microsoft.com/office/drawing/2014/main" id="{DE603317-F3CF-473F-A783-C24BCC30991D}"/>
                </a:ext>
              </a:extLst>
            </p:cNvPr>
            <p:cNvSpPr>
              <a:spLocks noChangeArrowheads="1"/>
            </p:cNvSpPr>
            <p:nvPr/>
          </p:nvSpPr>
          <p:spPr bwMode="auto">
            <a:xfrm>
              <a:off x="9340099" y="1078304"/>
              <a:ext cx="168431" cy="16557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46">
              <a:extLst>
                <a:ext uri="{FF2B5EF4-FFF2-40B4-BE49-F238E27FC236}">
                  <a16:creationId xmlns:a16="http://schemas.microsoft.com/office/drawing/2014/main" id="{E28A45D6-DB54-4C0C-BDC1-CFB2C9311A9B}"/>
                </a:ext>
              </a:extLst>
            </p:cNvPr>
            <p:cNvSpPr>
              <a:spLocks noChangeArrowheads="1"/>
            </p:cNvSpPr>
            <p:nvPr/>
          </p:nvSpPr>
          <p:spPr bwMode="auto">
            <a:xfrm>
              <a:off x="7464524" y="2859671"/>
              <a:ext cx="114190" cy="11419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47">
              <a:extLst>
                <a:ext uri="{FF2B5EF4-FFF2-40B4-BE49-F238E27FC236}">
                  <a16:creationId xmlns:a16="http://schemas.microsoft.com/office/drawing/2014/main" id="{BA1F506F-9811-4A4E-BF52-8F09CCA437F9}"/>
                </a:ext>
              </a:extLst>
            </p:cNvPr>
            <p:cNvSpPr>
              <a:spLocks/>
            </p:cNvSpPr>
            <p:nvPr/>
          </p:nvSpPr>
          <p:spPr bwMode="auto">
            <a:xfrm>
              <a:off x="9679814" y="2554213"/>
              <a:ext cx="154157" cy="154157"/>
            </a:xfrm>
            <a:custGeom>
              <a:avLst/>
              <a:gdLst>
                <a:gd name="T0" fmla="*/ 97 w 103"/>
                <a:gd name="T1" fmla="*/ 44 h 103"/>
                <a:gd name="T2" fmla="*/ 75 w 103"/>
                <a:gd name="T3" fmla="*/ 32 h 103"/>
                <a:gd name="T4" fmla="*/ 71 w 103"/>
                <a:gd name="T5" fmla="*/ 29 h 103"/>
                <a:gd name="T6" fmla="*/ 59 w 103"/>
                <a:gd name="T7" fmla="*/ 6 h 103"/>
                <a:gd name="T8" fmla="*/ 44 w 103"/>
                <a:gd name="T9" fmla="*/ 6 h 103"/>
                <a:gd name="T10" fmla="*/ 32 w 103"/>
                <a:gd name="T11" fmla="*/ 29 h 103"/>
                <a:gd name="T12" fmla="*/ 29 w 103"/>
                <a:gd name="T13" fmla="*/ 32 h 103"/>
                <a:gd name="T14" fmla="*/ 6 w 103"/>
                <a:gd name="T15" fmla="*/ 44 h 103"/>
                <a:gd name="T16" fmla="*/ 6 w 103"/>
                <a:gd name="T17" fmla="*/ 59 h 103"/>
                <a:gd name="T18" fmla="*/ 29 w 103"/>
                <a:gd name="T19" fmla="*/ 71 h 103"/>
                <a:gd name="T20" fmla="*/ 32 w 103"/>
                <a:gd name="T21" fmla="*/ 74 h 103"/>
                <a:gd name="T22" fmla="*/ 44 w 103"/>
                <a:gd name="T23" fmla="*/ 97 h 103"/>
                <a:gd name="T24" fmla="*/ 59 w 103"/>
                <a:gd name="T25" fmla="*/ 97 h 103"/>
                <a:gd name="T26" fmla="*/ 71 w 103"/>
                <a:gd name="T27" fmla="*/ 74 h 103"/>
                <a:gd name="T28" fmla="*/ 75 w 103"/>
                <a:gd name="T29" fmla="*/ 71 h 103"/>
                <a:gd name="T30" fmla="*/ 97 w 103"/>
                <a:gd name="T31" fmla="*/ 59 h 103"/>
                <a:gd name="T32" fmla="*/ 97 w 103"/>
                <a:gd name="T33" fmla="*/ 4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03">
                  <a:moveTo>
                    <a:pt x="97" y="44"/>
                  </a:moveTo>
                  <a:lnTo>
                    <a:pt x="75" y="32"/>
                  </a:lnTo>
                  <a:cubicBezTo>
                    <a:pt x="73" y="31"/>
                    <a:pt x="72" y="30"/>
                    <a:pt x="71" y="29"/>
                  </a:cubicBezTo>
                  <a:lnTo>
                    <a:pt x="59" y="6"/>
                  </a:lnTo>
                  <a:cubicBezTo>
                    <a:pt x="56" y="0"/>
                    <a:pt x="48" y="0"/>
                    <a:pt x="44" y="6"/>
                  </a:cubicBezTo>
                  <a:lnTo>
                    <a:pt x="32" y="29"/>
                  </a:lnTo>
                  <a:cubicBezTo>
                    <a:pt x="31" y="30"/>
                    <a:pt x="30" y="31"/>
                    <a:pt x="29" y="32"/>
                  </a:cubicBezTo>
                  <a:lnTo>
                    <a:pt x="6" y="44"/>
                  </a:lnTo>
                  <a:cubicBezTo>
                    <a:pt x="0" y="47"/>
                    <a:pt x="0" y="56"/>
                    <a:pt x="6" y="59"/>
                  </a:cubicBezTo>
                  <a:lnTo>
                    <a:pt x="29" y="71"/>
                  </a:lnTo>
                  <a:cubicBezTo>
                    <a:pt x="30" y="72"/>
                    <a:pt x="31" y="73"/>
                    <a:pt x="32" y="74"/>
                  </a:cubicBezTo>
                  <a:lnTo>
                    <a:pt x="44" y="97"/>
                  </a:lnTo>
                  <a:cubicBezTo>
                    <a:pt x="48" y="103"/>
                    <a:pt x="56" y="103"/>
                    <a:pt x="59" y="97"/>
                  </a:cubicBezTo>
                  <a:lnTo>
                    <a:pt x="71" y="74"/>
                  </a:lnTo>
                  <a:cubicBezTo>
                    <a:pt x="72" y="73"/>
                    <a:pt x="73" y="72"/>
                    <a:pt x="75" y="71"/>
                  </a:cubicBezTo>
                  <a:lnTo>
                    <a:pt x="97" y="59"/>
                  </a:lnTo>
                  <a:cubicBezTo>
                    <a:pt x="103" y="56"/>
                    <a:pt x="103" y="47"/>
                    <a:pt x="97"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48">
              <a:extLst>
                <a:ext uri="{FF2B5EF4-FFF2-40B4-BE49-F238E27FC236}">
                  <a16:creationId xmlns:a16="http://schemas.microsoft.com/office/drawing/2014/main" id="{1BDD3178-BA1E-4F02-B7F6-3C5B4B9A08DB}"/>
                </a:ext>
              </a:extLst>
            </p:cNvPr>
            <p:cNvSpPr>
              <a:spLocks/>
            </p:cNvSpPr>
            <p:nvPr/>
          </p:nvSpPr>
          <p:spPr bwMode="auto">
            <a:xfrm>
              <a:off x="7658647" y="1412311"/>
              <a:ext cx="191269" cy="191269"/>
            </a:xfrm>
            <a:custGeom>
              <a:avLst/>
              <a:gdLst>
                <a:gd name="T0" fmla="*/ 123 w 130"/>
                <a:gd name="T1" fmla="*/ 55 h 129"/>
                <a:gd name="T2" fmla="*/ 94 w 130"/>
                <a:gd name="T3" fmla="*/ 40 h 129"/>
                <a:gd name="T4" fmla="*/ 90 w 130"/>
                <a:gd name="T5" fmla="*/ 36 h 129"/>
                <a:gd name="T6" fmla="*/ 74 w 130"/>
                <a:gd name="T7" fmla="*/ 7 h 129"/>
                <a:gd name="T8" fmla="*/ 56 w 130"/>
                <a:gd name="T9" fmla="*/ 7 h 129"/>
                <a:gd name="T10" fmla="*/ 40 w 130"/>
                <a:gd name="T11" fmla="*/ 36 h 129"/>
                <a:gd name="T12" fmla="*/ 36 w 130"/>
                <a:gd name="T13" fmla="*/ 40 h 129"/>
                <a:gd name="T14" fmla="*/ 7 w 130"/>
                <a:gd name="T15" fmla="*/ 55 h 129"/>
                <a:gd name="T16" fmla="*/ 7 w 130"/>
                <a:gd name="T17" fmla="*/ 73 h 129"/>
                <a:gd name="T18" fmla="*/ 36 w 130"/>
                <a:gd name="T19" fmla="*/ 89 h 129"/>
                <a:gd name="T20" fmla="*/ 40 w 130"/>
                <a:gd name="T21" fmla="*/ 93 h 129"/>
                <a:gd name="T22" fmla="*/ 56 w 130"/>
                <a:gd name="T23" fmla="*/ 122 h 129"/>
                <a:gd name="T24" fmla="*/ 74 w 130"/>
                <a:gd name="T25" fmla="*/ 122 h 129"/>
                <a:gd name="T26" fmla="*/ 90 w 130"/>
                <a:gd name="T27" fmla="*/ 93 h 129"/>
                <a:gd name="T28" fmla="*/ 94 w 130"/>
                <a:gd name="T29" fmla="*/ 89 h 129"/>
                <a:gd name="T30" fmla="*/ 123 w 130"/>
                <a:gd name="T31" fmla="*/ 73 h 129"/>
                <a:gd name="T32" fmla="*/ 123 w 130"/>
                <a:gd name="T33"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9">
                  <a:moveTo>
                    <a:pt x="123" y="55"/>
                  </a:moveTo>
                  <a:lnTo>
                    <a:pt x="94" y="40"/>
                  </a:lnTo>
                  <a:cubicBezTo>
                    <a:pt x="92" y="39"/>
                    <a:pt x="91" y="37"/>
                    <a:pt x="90" y="36"/>
                  </a:cubicBezTo>
                  <a:lnTo>
                    <a:pt x="74" y="7"/>
                  </a:lnTo>
                  <a:cubicBezTo>
                    <a:pt x="70" y="0"/>
                    <a:pt x="60" y="0"/>
                    <a:pt x="56" y="7"/>
                  </a:cubicBezTo>
                  <a:lnTo>
                    <a:pt x="40" y="36"/>
                  </a:lnTo>
                  <a:cubicBezTo>
                    <a:pt x="40" y="37"/>
                    <a:pt x="38" y="39"/>
                    <a:pt x="36" y="40"/>
                  </a:cubicBezTo>
                  <a:lnTo>
                    <a:pt x="7" y="55"/>
                  </a:lnTo>
                  <a:cubicBezTo>
                    <a:pt x="0" y="59"/>
                    <a:pt x="0" y="70"/>
                    <a:pt x="7" y="73"/>
                  </a:cubicBezTo>
                  <a:lnTo>
                    <a:pt x="36" y="89"/>
                  </a:lnTo>
                  <a:cubicBezTo>
                    <a:pt x="38" y="90"/>
                    <a:pt x="40" y="91"/>
                    <a:pt x="40" y="93"/>
                  </a:cubicBezTo>
                  <a:lnTo>
                    <a:pt x="56" y="122"/>
                  </a:lnTo>
                  <a:cubicBezTo>
                    <a:pt x="60" y="129"/>
                    <a:pt x="70" y="129"/>
                    <a:pt x="74" y="122"/>
                  </a:cubicBezTo>
                  <a:lnTo>
                    <a:pt x="90" y="93"/>
                  </a:lnTo>
                  <a:cubicBezTo>
                    <a:pt x="91" y="91"/>
                    <a:pt x="92" y="90"/>
                    <a:pt x="94" y="89"/>
                  </a:cubicBezTo>
                  <a:lnTo>
                    <a:pt x="123" y="73"/>
                  </a:lnTo>
                  <a:cubicBezTo>
                    <a:pt x="130" y="70"/>
                    <a:pt x="130" y="59"/>
                    <a:pt x="123" y="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9">
              <a:extLst>
                <a:ext uri="{FF2B5EF4-FFF2-40B4-BE49-F238E27FC236}">
                  <a16:creationId xmlns:a16="http://schemas.microsoft.com/office/drawing/2014/main" id="{049C0BC3-0AA5-4C99-AF5E-9FDB327F795E}"/>
                </a:ext>
              </a:extLst>
            </p:cNvPr>
            <p:cNvSpPr>
              <a:spLocks/>
            </p:cNvSpPr>
            <p:nvPr/>
          </p:nvSpPr>
          <p:spPr bwMode="auto">
            <a:xfrm>
              <a:off x="10564788" y="2248754"/>
              <a:ext cx="234090" cy="231236"/>
            </a:xfrm>
            <a:custGeom>
              <a:avLst/>
              <a:gdLst>
                <a:gd name="T0" fmla="*/ 148 w 157"/>
                <a:gd name="T1" fmla="*/ 67 h 157"/>
                <a:gd name="T2" fmla="*/ 114 w 157"/>
                <a:gd name="T3" fmla="*/ 49 h 157"/>
                <a:gd name="T4" fmla="*/ 108 w 157"/>
                <a:gd name="T5" fmla="*/ 44 h 157"/>
                <a:gd name="T6" fmla="*/ 90 w 157"/>
                <a:gd name="T7" fmla="*/ 9 h 157"/>
                <a:gd name="T8" fmla="*/ 68 w 157"/>
                <a:gd name="T9" fmla="*/ 9 h 157"/>
                <a:gd name="T10" fmla="*/ 49 w 157"/>
                <a:gd name="T11" fmla="*/ 44 h 157"/>
                <a:gd name="T12" fmla="*/ 44 w 157"/>
                <a:gd name="T13" fmla="*/ 49 h 157"/>
                <a:gd name="T14" fmla="*/ 9 w 157"/>
                <a:gd name="T15" fmla="*/ 67 h 157"/>
                <a:gd name="T16" fmla="*/ 9 w 157"/>
                <a:gd name="T17" fmla="*/ 89 h 157"/>
                <a:gd name="T18" fmla="*/ 44 w 157"/>
                <a:gd name="T19" fmla="*/ 108 h 157"/>
                <a:gd name="T20" fmla="*/ 49 w 157"/>
                <a:gd name="T21" fmla="*/ 113 h 157"/>
                <a:gd name="T22" fmla="*/ 68 w 157"/>
                <a:gd name="T23" fmla="*/ 148 h 157"/>
                <a:gd name="T24" fmla="*/ 90 w 157"/>
                <a:gd name="T25" fmla="*/ 148 h 157"/>
                <a:gd name="T26" fmla="*/ 108 w 157"/>
                <a:gd name="T27" fmla="*/ 113 h 157"/>
                <a:gd name="T28" fmla="*/ 114 w 157"/>
                <a:gd name="T29" fmla="*/ 108 h 157"/>
                <a:gd name="T30" fmla="*/ 148 w 157"/>
                <a:gd name="T31" fmla="*/ 89 h 157"/>
                <a:gd name="T32" fmla="*/ 148 w 157"/>
                <a:gd name="T33" fmla="*/ 6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57">
                  <a:moveTo>
                    <a:pt x="148" y="67"/>
                  </a:moveTo>
                  <a:lnTo>
                    <a:pt x="114" y="49"/>
                  </a:lnTo>
                  <a:cubicBezTo>
                    <a:pt x="111" y="47"/>
                    <a:pt x="110" y="46"/>
                    <a:pt x="108" y="44"/>
                  </a:cubicBezTo>
                  <a:lnTo>
                    <a:pt x="90" y="9"/>
                  </a:lnTo>
                  <a:cubicBezTo>
                    <a:pt x="85" y="0"/>
                    <a:pt x="72" y="0"/>
                    <a:pt x="68" y="9"/>
                  </a:cubicBezTo>
                  <a:lnTo>
                    <a:pt x="49" y="44"/>
                  </a:lnTo>
                  <a:cubicBezTo>
                    <a:pt x="48" y="46"/>
                    <a:pt x="46" y="47"/>
                    <a:pt x="44" y="49"/>
                  </a:cubicBezTo>
                  <a:lnTo>
                    <a:pt x="9" y="67"/>
                  </a:lnTo>
                  <a:cubicBezTo>
                    <a:pt x="0" y="72"/>
                    <a:pt x="0" y="85"/>
                    <a:pt x="9" y="89"/>
                  </a:cubicBezTo>
                  <a:lnTo>
                    <a:pt x="44" y="108"/>
                  </a:lnTo>
                  <a:cubicBezTo>
                    <a:pt x="46" y="109"/>
                    <a:pt x="48" y="111"/>
                    <a:pt x="49" y="113"/>
                  </a:cubicBezTo>
                  <a:lnTo>
                    <a:pt x="68" y="148"/>
                  </a:lnTo>
                  <a:cubicBezTo>
                    <a:pt x="72" y="157"/>
                    <a:pt x="85" y="157"/>
                    <a:pt x="90" y="148"/>
                  </a:cubicBezTo>
                  <a:lnTo>
                    <a:pt x="108" y="113"/>
                  </a:lnTo>
                  <a:cubicBezTo>
                    <a:pt x="110" y="111"/>
                    <a:pt x="111" y="109"/>
                    <a:pt x="114" y="108"/>
                  </a:cubicBezTo>
                  <a:lnTo>
                    <a:pt x="148" y="89"/>
                  </a:lnTo>
                  <a:cubicBezTo>
                    <a:pt x="157" y="85"/>
                    <a:pt x="157" y="72"/>
                    <a:pt x="148"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0">
              <a:extLst>
                <a:ext uri="{FF2B5EF4-FFF2-40B4-BE49-F238E27FC236}">
                  <a16:creationId xmlns:a16="http://schemas.microsoft.com/office/drawing/2014/main" id="{C0FAC8D1-9B5F-4C26-A00E-AF76F522FF43}"/>
                </a:ext>
              </a:extLst>
            </p:cNvPr>
            <p:cNvSpPr>
              <a:spLocks/>
            </p:cNvSpPr>
            <p:nvPr/>
          </p:nvSpPr>
          <p:spPr bwMode="auto">
            <a:xfrm>
              <a:off x="6585259" y="2057486"/>
              <a:ext cx="208398" cy="211252"/>
            </a:xfrm>
            <a:custGeom>
              <a:avLst/>
              <a:gdLst>
                <a:gd name="T0" fmla="*/ 135 w 143"/>
                <a:gd name="T1" fmla="*/ 61 h 143"/>
                <a:gd name="T2" fmla="*/ 104 w 143"/>
                <a:gd name="T3" fmla="*/ 44 h 143"/>
                <a:gd name="T4" fmla="*/ 99 w 143"/>
                <a:gd name="T5" fmla="*/ 40 h 143"/>
                <a:gd name="T6" fmla="*/ 82 w 143"/>
                <a:gd name="T7" fmla="*/ 8 h 143"/>
                <a:gd name="T8" fmla="*/ 62 w 143"/>
                <a:gd name="T9" fmla="*/ 8 h 143"/>
                <a:gd name="T10" fmla="*/ 44 w 143"/>
                <a:gd name="T11" fmla="*/ 40 h 143"/>
                <a:gd name="T12" fmla="*/ 40 w 143"/>
                <a:gd name="T13" fmla="*/ 44 h 143"/>
                <a:gd name="T14" fmla="*/ 8 w 143"/>
                <a:gd name="T15" fmla="*/ 61 h 143"/>
                <a:gd name="T16" fmla="*/ 8 w 143"/>
                <a:gd name="T17" fmla="*/ 82 h 143"/>
                <a:gd name="T18" fmla="*/ 40 w 143"/>
                <a:gd name="T19" fmla="*/ 99 h 143"/>
                <a:gd name="T20" fmla="*/ 44 w 143"/>
                <a:gd name="T21" fmla="*/ 103 h 143"/>
                <a:gd name="T22" fmla="*/ 62 w 143"/>
                <a:gd name="T23" fmla="*/ 135 h 143"/>
                <a:gd name="T24" fmla="*/ 82 w 143"/>
                <a:gd name="T25" fmla="*/ 135 h 143"/>
                <a:gd name="T26" fmla="*/ 99 w 143"/>
                <a:gd name="T27" fmla="*/ 103 h 143"/>
                <a:gd name="T28" fmla="*/ 104 w 143"/>
                <a:gd name="T29" fmla="*/ 99 h 143"/>
                <a:gd name="T30" fmla="*/ 135 w 143"/>
                <a:gd name="T31" fmla="*/ 82 h 143"/>
                <a:gd name="T32" fmla="*/ 135 w 143"/>
                <a:gd name="T33" fmla="*/ 6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43">
                  <a:moveTo>
                    <a:pt x="135" y="61"/>
                  </a:moveTo>
                  <a:lnTo>
                    <a:pt x="104" y="44"/>
                  </a:lnTo>
                  <a:cubicBezTo>
                    <a:pt x="102" y="43"/>
                    <a:pt x="100" y="42"/>
                    <a:pt x="99" y="40"/>
                  </a:cubicBezTo>
                  <a:lnTo>
                    <a:pt x="82" y="8"/>
                  </a:lnTo>
                  <a:cubicBezTo>
                    <a:pt x="77" y="0"/>
                    <a:pt x="66" y="0"/>
                    <a:pt x="62" y="8"/>
                  </a:cubicBezTo>
                  <a:lnTo>
                    <a:pt x="44" y="40"/>
                  </a:lnTo>
                  <a:cubicBezTo>
                    <a:pt x="43" y="42"/>
                    <a:pt x="42" y="43"/>
                    <a:pt x="40" y="44"/>
                  </a:cubicBezTo>
                  <a:lnTo>
                    <a:pt x="8" y="61"/>
                  </a:lnTo>
                  <a:cubicBezTo>
                    <a:pt x="0" y="66"/>
                    <a:pt x="0" y="77"/>
                    <a:pt x="8" y="82"/>
                  </a:cubicBezTo>
                  <a:lnTo>
                    <a:pt x="40" y="99"/>
                  </a:lnTo>
                  <a:cubicBezTo>
                    <a:pt x="42" y="100"/>
                    <a:pt x="43" y="101"/>
                    <a:pt x="44" y="103"/>
                  </a:cubicBezTo>
                  <a:lnTo>
                    <a:pt x="62" y="135"/>
                  </a:lnTo>
                  <a:cubicBezTo>
                    <a:pt x="66" y="143"/>
                    <a:pt x="77" y="143"/>
                    <a:pt x="82" y="135"/>
                  </a:cubicBezTo>
                  <a:lnTo>
                    <a:pt x="99" y="103"/>
                  </a:lnTo>
                  <a:cubicBezTo>
                    <a:pt x="100" y="101"/>
                    <a:pt x="102" y="100"/>
                    <a:pt x="104" y="99"/>
                  </a:cubicBezTo>
                  <a:lnTo>
                    <a:pt x="135" y="82"/>
                  </a:lnTo>
                  <a:cubicBezTo>
                    <a:pt x="143" y="77"/>
                    <a:pt x="143" y="66"/>
                    <a:pt x="135"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1">
              <a:extLst>
                <a:ext uri="{FF2B5EF4-FFF2-40B4-BE49-F238E27FC236}">
                  <a16:creationId xmlns:a16="http://schemas.microsoft.com/office/drawing/2014/main" id="{2C2A06A1-111C-4EF4-B50E-EE0C3BC6FC18}"/>
                </a:ext>
              </a:extLst>
            </p:cNvPr>
            <p:cNvSpPr>
              <a:spLocks/>
            </p:cNvSpPr>
            <p:nvPr/>
          </p:nvSpPr>
          <p:spPr bwMode="auto">
            <a:xfrm>
              <a:off x="9776875" y="1789139"/>
              <a:ext cx="154157" cy="157012"/>
            </a:xfrm>
            <a:custGeom>
              <a:avLst/>
              <a:gdLst>
                <a:gd name="T0" fmla="*/ 99 w 105"/>
                <a:gd name="T1" fmla="*/ 46 h 106"/>
                <a:gd name="T2" fmla="*/ 76 w 105"/>
                <a:gd name="T3" fmla="*/ 33 h 106"/>
                <a:gd name="T4" fmla="*/ 73 w 105"/>
                <a:gd name="T5" fmla="*/ 30 h 106"/>
                <a:gd name="T6" fmla="*/ 60 w 105"/>
                <a:gd name="T7" fmla="*/ 6 h 106"/>
                <a:gd name="T8" fmla="*/ 45 w 105"/>
                <a:gd name="T9" fmla="*/ 6 h 106"/>
                <a:gd name="T10" fmla="*/ 33 w 105"/>
                <a:gd name="T11" fmla="*/ 30 h 106"/>
                <a:gd name="T12" fmla="*/ 29 w 105"/>
                <a:gd name="T13" fmla="*/ 33 h 106"/>
                <a:gd name="T14" fmla="*/ 6 w 105"/>
                <a:gd name="T15" fmla="*/ 46 h 106"/>
                <a:gd name="T16" fmla="*/ 6 w 105"/>
                <a:gd name="T17" fmla="*/ 60 h 106"/>
                <a:gd name="T18" fmla="*/ 29 w 105"/>
                <a:gd name="T19" fmla="*/ 73 h 106"/>
                <a:gd name="T20" fmla="*/ 33 w 105"/>
                <a:gd name="T21" fmla="*/ 76 h 106"/>
                <a:gd name="T22" fmla="*/ 45 w 105"/>
                <a:gd name="T23" fmla="*/ 100 h 106"/>
                <a:gd name="T24" fmla="*/ 60 w 105"/>
                <a:gd name="T25" fmla="*/ 100 h 106"/>
                <a:gd name="T26" fmla="*/ 73 w 105"/>
                <a:gd name="T27" fmla="*/ 76 h 106"/>
                <a:gd name="T28" fmla="*/ 76 w 105"/>
                <a:gd name="T29" fmla="*/ 73 h 106"/>
                <a:gd name="T30" fmla="*/ 99 w 105"/>
                <a:gd name="T31" fmla="*/ 60 h 106"/>
                <a:gd name="T32" fmla="*/ 99 w 105"/>
                <a:gd name="T33"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99" y="46"/>
                  </a:moveTo>
                  <a:lnTo>
                    <a:pt x="76" y="33"/>
                  </a:lnTo>
                  <a:cubicBezTo>
                    <a:pt x="75" y="32"/>
                    <a:pt x="73" y="31"/>
                    <a:pt x="73" y="30"/>
                  </a:cubicBezTo>
                  <a:lnTo>
                    <a:pt x="60" y="6"/>
                  </a:lnTo>
                  <a:cubicBezTo>
                    <a:pt x="57" y="0"/>
                    <a:pt x="49" y="0"/>
                    <a:pt x="45" y="6"/>
                  </a:cubicBezTo>
                  <a:lnTo>
                    <a:pt x="33" y="30"/>
                  </a:lnTo>
                  <a:cubicBezTo>
                    <a:pt x="32" y="31"/>
                    <a:pt x="31" y="32"/>
                    <a:pt x="29" y="33"/>
                  </a:cubicBezTo>
                  <a:lnTo>
                    <a:pt x="6" y="46"/>
                  </a:lnTo>
                  <a:cubicBezTo>
                    <a:pt x="0" y="49"/>
                    <a:pt x="0" y="57"/>
                    <a:pt x="6" y="60"/>
                  </a:cubicBezTo>
                  <a:lnTo>
                    <a:pt x="29" y="73"/>
                  </a:lnTo>
                  <a:cubicBezTo>
                    <a:pt x="31" y="74"/>
                    <a:pt x="32" y="75"/>
                    <a:pt x="33" y="76"/>
                  </a:cubicBezTo>
                  <a:lnTo>
                    <a:pt x="45" y="100"/>
                  </a:lnTo>
                  <a:cubicBezTo>
                    <a:pt x="49" y="106"/>
                    <a:pt x="57" y="106"/>
                    <a:pt x="60" y="100"/>
                  </a:cubicBezTo>
                  <a:lnTo>
                    <a:pt x="73" y="76"/>
                  </a:lnTo>
                  <a:cubicBezTo>
                    <a:pt x="73" y="75"/>
                    <a:pt x="75" y="74"/>
                    <a:pt x="76" y="73"/>
                  </a:cubicBezTo>
                  <a:lnTo>
                    <a:pt x="99" y="60"/>
                  </a:lnTo>
                  <a:cubicBezTo>
                    <a:pt x="105" y="57"/>
                    <a:pt x="105" y="49"/>
                    <a:pt x="99"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2">
              <a:extLst>
                <a:ext uri="{FF2B5EF4-FFF2-40B4-BE49-F238E27FC236}">
                  <a16:creationId xmlns:a16="http://schemas.microsoft.com/office/drawing/2014/main" id="{F779E145-D953-4A61-9DA0-C1DD7C2AF234}"/>
                </a:ext>
              </a:extLst>
            </p:cNvPr>
            <p:cNvSpPr>
              <a:spLocks noChangeArrowheads="1"/>
            </p:cNvSpPr>
            <p:nvPr/>
          </p:nvSpPr>
          <p:spPr bwMode="auto">
            <a:xfrm>
              <a:off x="8475107" y="4341290"/>
              <a:ext cx="488164" cy="2300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3">
              <a:extLst>
                <a:ext uri="{FF2B5EF4-FFF2-40B4-BE49-F238E27FC236}">
                  <a16:creationId xmlns:a16="http://schemas.microsoft.com/office/drawing/2014/main" id="{BF79B85D-6A98-4118-8208-516CF47056BA}"/>
                </a:ext>
              </a:extLst>
            </p:cNvPr>
            <p:cNvSpPr>
              <a:spLocks/>
            </p:cNvSpPr>
            <p:nvPr/>
          </p:nvSpPr>
          <p:spPr bwMode="auto">
            <a:xfrm>
              <a:off x="8526493" y="4292758"/>
              <a:ext cx="402521" cy="827879"/>
            </a:xfrm>
            <a:custGeom>
              <a:avLst/>
              <a:gdLst>
                <a:gd name="T0" fmla="*/ 258 w 274"/>
                <a:gd name="T1" fmla="*/ 122 h 562"/>
                <a:gd name="T2" fmla="*/ 137 w 274"/>
                <a:gd name="T3" fmla="*/ 0 h 562"/>
                <a:gd name="T4" fmla="*/ 15 w 274"/>
                <a:gd name="T5" fmla="*/ 122 h 562"/>
                <a:gd name="T6" fmla="*/ 137 w 274"/>
                <a:gd name="T7" fmla="*/ 562 h 562"/>
                <a:gd name="T8" fmla="*/ 258 w 274"/>
                <a:gd name="T9" fmla="*/ 122 h 562"/>
              </a:gdLst>
              <a:ahLst/>
              <a:cxnLst>
                <a:cxn ang="0">
                  <a:pos x="T0" y="T1"/>
                </a:cxn>
                <a:cxn ang="0">
                  <a:pos x="T2" y="T3"/>
                </a:cxn>
                <a:cxn ang="0">
                  <a:pos x="T4" y="T5"/>
                </a:cxn>
                <a:cxn ang="0">
                  <a:pos x="T6" y="T7"/>
                </a:cxn>
                <a:cxn ang="0">
                  <a:pos x="T8" y="T9"/>
                </a:cxn>
              </a:cxnLst>
              <a:rect l="0" t="0" r="r" b="b"/>
              <a:pathLst>
                <a:path w="274" h="562">
                  <a:moveTo>
                    <a:pt x="258" y="122"/>
                  </a:moveTo>
                  <a:cubicBezTo>
                    <a:pt x="258" y="55"/>
                    <a:pt x="204" y="0"/>
                    <a:pt x="137" y="0"/>
                  </a:cubicBezTo>
                  <a:cubicBezTo>
                    <a:pt x="70" y="0"/>
                    <a:pt x="15" y="55"/>
                    <a:pt x="15" y="122"/>
                  </a:cubicBezTo>
                  <a:cubicBezTo>
                    <a:pt x="15" y="122"/>
                    <a:pt x="0" y="409"/>
                    <a:pt x="137" y="562"/>
                  </a:cubicBezTo>
                  <a:cubicBezTo>
                    <a:pt x="274" y="409"/>
                    <a:pt x="258" y="122"/>
                    <a:pt x="258" y="1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Shape 17">
              <a:extLst>
                <a:ext uri="{FF2B5EF4-FFF2-40B4-BE49-F238E27FC236}">
                  <a16:creationId xmlns:a16="http://schemas.microsoft.com/office/drawing/2014/main" id="{BCF00DB6-FD04-48EE-B198-0660C8383C42}"/>
                </a:ext>
              </a:extLst>
            </p:cNvPr>
            <p:cNvSpPr>
              <a:spLocks noChangeArrowheads="1"/>
            </p:cNvSpPr>
            <p:nvPr/>
          </p:nvSpPr>
          <p:spPr bwMode="auto">
            <a:xfrm>
              <a:off x="7478798" y="6176896"/>
              <a:ext cx="1139048" cy="697946"/>
            </a:xfrm>
            <a:custGeom>
              <a:avLst/>
              <a:gdLst>
                <a:gd name="connsiteX0" fmla="*/ 569525 w 1139048"/>
                <a:gd name="connsiteY0" fmla="*/ 0 h 697946"/>
                <a:gd name="connsiteX1" fmla="*/ 1139048 w 1139048"/>
                <a:gd name="connsiteY1" fmla="*/ 562387 h 697946"/>
                <a:gd name="connsiteX2" fmla="*/ 1127478 w 1139048"/>
                <a:gd name="connsiteY2" fmla="*/ 675728 h 697946"/>
                <a:gd name="connsiteX3" fmla="*/ 1120493 w 1139048"/>
                <a:gd name="connsiteY3" fmla="*/ 697946 h 697946"/>
                <a:gd name="connsiteX4" fmla="*/ 18556 w 1139048"/>
                <a:gd name="connsiteY4" fmla="*/ 697946 h 697946"/>
                <a:gd name="connsiteX5" fmla="*/ 11571 w 1139048"/>
                <a:gd name="connsiteY5" fmla="*/ 675728 h 697946"/>
                <a:gd name="connsiteX6" fmla="*/ 0 w 1139048"/>
                <a:gd name="connsiteY6" fmla="*/ 562387 h 697946"/>
                <a:gd name="connsiteX7" fmla="*/ 569525 w 1139048"/>
                <a:gd name="connsiteY7" fmla="*/ 0 h 69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048" h="697946">
                  <a:moveTo>
                    <a:pt x="569525" y="0"/>
                  </a:moveTo>
                  <a:cubicBezTo>
                    <a:pt x="884063" y="0"/>
                    <a:pt x="1139048" y="251789"/>
                    <a:pt x="1139048" y="562387"/>
                  </a:cubicBezTo>
                  <a:cubicBezTo>
                    <a:pt x="1139048" y="601212"/>
                    <a:pt x="1135064" y="639118"/>
                    <a:pt x="1127478" y="675728"/>
                  </a:cubicBezTo>
                  <a:lnTo>
                    <a:pt x="1120493" y="697946"/>
                  </a:lnTo>
                  <a:lnTo>
                    <a:pt x="18556" y="697946"/>
                  </a:lnTo>
                  <a:lnTo>
                    <a:pt x="11571" y="675728"/>
                  </a:lnTo>
                  <a:cubicBezTo>
                    <a:pt x="3985" y="639118"/>
                    <a:pt x="0" y="601212"/>
                    <a:pt x="0" y="562387"/>
                  </a:cubicBezTo>
                  <a:cubicBezTo>
                    <a:pt x="0" y="251789"/>
                    <a:pt x="254985" y="0"/>
                    <a:pt x="5695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C2A4D73D-7C89-42CC-AB23-E6118E1B14D0}"/>
                </a:ext>
              </a:extLst>
            </p:cNvPr>
            <p:cNvSpPr>
              <a:spLocks noChangeArrowheads="1"/>
            </p:cNvSpPr>
            <p:nvPr/>
          </p:nvSpPr>
          <p:spPr bwMode="auto">
            <a:xfrm>
              <a:off x="9280148" y="6236848"/>
              <a:ext cx="1022002" cy="637995"/>
            </a:xfrm>
            <a:custGeom>
              <a:avLst/>
              <a:gdLst>
                <a:gd name="connsiteX0" fmla="*/ 511001 w 1022002"/>
                <a:gd name="connsiteY0" fmla="*/ 0 h 637995"/>
                <a:gd name="connsiteX1" fmla="*/ 1022002 w 1022002"/>
                <a:gd name="connsiteY1" fmla="*/ 502437 h 637995"/>
                <a:gd name="connsiteX2" fmla="*/ 1011620 w 1022002"/>
                <a:gd name="connsiteY2" fmla="*/ 603696 h 637995"/>
                <a:gd name="connsiteX3" fmla="*/ 1000792 w 1022002"/>
                <a:gd name="connsiteY3" fmla="*/ 637995 h 637995"/>
                <a:gd name="connsiteX4" fmla="*/ 21210 w 1022002"/>
                <a:gd name="connsiteY4" fmla="*/ 637995 h 637995"/>
                <a:gd name="connsiteX5" fmla="*/ 10382 w 1022002"/>
                <a:gd name="connsiteY5" fmla="*/ 603696 h 637995"/>
                <a:gd name="connsiteX6" fmla="*/ 0 w 1022002"/>
                <a:gd name="connsiteY6" fmla="*/ 502437 h 637995"/>
                <a:gd name="connsiteX7" fmla="*/ 511001 w 1022002"/>
                <a:gd name="connsiteY7" fmla="*/ 0 h 63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002" h="637995">
                  <a:moveTo>
                    <a:pt x="511001" y="0"/>
                  </a:moveTo>
                  <a:cubicBezTo>
                    <a:pt x="793219" y="0"/>
                    <a:pt x="1022002" y="224949"/>
                    <a:pt x="1022002" y="502437"/>
                  </a:cubicBezTo>
                  <a:cubicBezTo>
                    <a:pt x="1022002" y="537123"/>
                    <a:pt x="1018427" y="570988"/>
                    <a:pt x="1011620" y="603696"/>
                  </a:cubicBezTo>
                  <a:lnTo>
                    <a:pt x="1000792" y="637995"/>
                  </a:lnTo>
                  <a:lnTo>
                    <a:pt x="21210" y="637995"/>
                  </a:lnTo>
                  <a:lnTo>
                    <a:pt x="10382" y="603696"/>
                  </a:lnTo>
                  <a:cubicBezTo>
                    <a:pt x="3575" y="570988"/>
                    <a:pt x="0" y="537123"/>
                    <a:pt x="0" y="502437"/>
                  </a:cubicBezTo>
                  <a:cubicBezTo>
                    <a:pt x="0" y="224949"/>
                    <a:pt x="228783" y="0"/>
                    <a:pt x="51100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 name="Oval 164">
              <a:extLst>
                <a:ext uri="{FF2B5EF4-FFF2-40B4-BE49-F238E27FC236}">
                  <a16:creationId xmlns:a16="http://schemas.microsoft.com/office/drawing/2014/main" id="{864C112E-0FFC-47B6-AB8D-9B78A9DB6AD4}"/>
                </a:ext>
              </a:extLst>
            </p:cNvPr>
            <p:cNvSpPr>
              <a:spLocks noChangeArrowheads="1"/>
            </p:cNvSpPr>
            <p:nvPr/>
          </p:nvSpPr>
          <p:spPr bwMode="auto">
            <a:xfrm>
              <a:off x="8549331" y="5908549"/>
              <a:ext cx="799331" cy="7879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65">
              <a:extLst>
                <a:ext uri="{FF2B5EF4-FFF2-40B4-BE49-F238E27FC236}">
                  <a16:creationId xmlns:a16="http://schemas.microsoft.com/office/drawing/2014/main" id="{D5AE54EB-488A-444B-AB30-D9AC0BAC7E9C}"/>
                </a:ext>
              </a:extLst>
            </p:cNvPr>
            <p:cNvSpPr>
              <a:spLocks noChangeArrowheads="1"/>
            </p:cNvSpPr>
            <p:nvPr/>
          </p:nvSpPr>
          <p:spPr bwMode="auto">
            <a:xfrm>
              <a:off x="7944123" y="5788650"/>
              <a:ext cx="556678" cy="5509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66">
              <a:extLst>
                <a:ext uri="{FF2B5EF4-FFF2-40B4-BE49-F238E27FC236}">
                  <a16:creationId xmlns:a16="http://schemas.microsoft.com/office/drawing/2014/main" id="{352AA46A-C711-456E-AA19-F4303722D200}"/>
                </a:ext>
              </a:extLst>
            </p:cNvPr>
            <p:cNvSpPr>
              <a:spLocks noChangeArrowheads="1"/>
            </p:cNvSpPr>
            <p:nvPr/>
          </p:nvSpPr>
          <p:spPr bwMode="auto">
            <a:xfrm>
              <a:off x="8740600" y="5648768"/>
              <a:ext cx="379683" cy="37682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67">
              <a:extLst>
                <a:ext uri="{FF2B5EF4-FFF2-40B4-BE49-F238E27FC236}">
                  <a16:creationId xmlns:a16="http://schemas.microsoft.com/office/drawing/2014/main" id="{B664FDE1-61D6-4457-93FE-3CB2DDF7A24B}"/>
                </a:ext>
              </a:extLst>
            </p:cNvPr>
            <p:cNvSpPr>
              <a:spLocks noChangeArrowheads="1"/>
            </p:cNvSpPr>
            <p:nvPr/>
          </p:nvSpPr>
          <p:spPr bwMode="auto">
            <a:xfrm>
              <a:off x="8255292" y="5965645"/>
              <a:ext cx="673722" cy="6651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AB01BB50-6711-4EC5-BD02-27951A5833FE}"/>
                </a:ext>
              </a:extLst>
            </p:cNvPr>
            <p:cNvSpPr>
              <a:spLocks/>
            </p:cNvSpPr>
            <p:nvPr/>
          </p:nvSpPr>
          <p:spPr bwMode="auto">
            <a:xfrm>
              <a:off x="5163654" y="6561902"/>
              <a:ext cx="1476914" cy="312941"/>
            </a:xfrm>
            <a:custGeom>
              <a:avLst/>
              <a:gdLst>
                <a:gd name="connsiteX0" fmla="*/ 777612 w 1476914"/>
                <a:gd name="connsiteY0" fmla="*/ 764 h 312941"/>
                <a:gd name="connsiteX1" fmla="*/ 882421 w 1476914"/>
                <a:gd name="connsiteY1" fmla="*/ 10049 h 312941"/>
                <a:gd name="connsiteX2" fmla="*/ 1428431 w 1476914"/>
                <a:gd name="connsiteY2" fmla="*/ 260794 h 312941"/>
                <a:gd name="connsiteX3" fmla="*/ 1476914 w 1476914"/>
                <a:gd name="connsiteY3" fmla="*/ 312941 h 312941"/>
                <a:gd name="connsiteX4" fmla="*/ 0 w 1476914"/>
                <a:gd name="connsiteY4" fmla="*/ 312941 h 312941"/>
                <a:gd name="connsiteX5" fmla="*/ 120256 w 1476914"/>
                <a:gd name="connsiteY5" fmla="*/ 204379 h 312941"/>
                <a:gd name="connsiteX6" fmla="*/ 777612 w 1476914"/>
                <a:gd name="connsiteY6" fmla="*/ 764 h 3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914" h="312941">
                  <a:moveTo>
                    <a:pt x="777612" y="764"/>
                  </a:moveTo>
                  <a:cubicBezTo>
                    <a:pt x="812322" y="2092"/>
                    <a:pt x="847291" y="5163"/>
                    <a:pt x="882421" y="10049"/>
                  </a:cubicBezTo>
                  <a:cubicBezTo>
                    <a:pt x="1093754" y="39364"/>
                    <a:pt x="1281022" y="129869"/>
                    <a:pt x="1428431" y="260794"/>
                  </a:cubicBezTo>
                  <a:lnTo>
                    <a:pt x="1476914" y="312941"/>
                  </a:lnTo>
                  <a:lnTo>
                    <a:pt x="0" y="312941"/>
                  </a:lnTo>
                  <a:lnTo>
                    <a:pt x="120256" y="204379"/>
                  </a:lnTo>
                  <a:cubicBezTo>
                    <a:pt x="304366" y="67573"/>
                    <a:pt x="534645" y="-8533"/>
                    <a:pt x="777612" y="7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8634F5B1-D0BE-499C-BF50-5D2933706B83}"/>
                </a:ext>
              </a:extLst>
            </p:cNvPr>
            <p:cNvSpPr>
              <a:spLocks/>
            </p:cNvSpPr>
            <p:nvPr/>
          </p:nvSpPr>
          <p:spPr bwMode="auto">
            <a:xfrm>
              <a:off x="6378254" y="6236728"/>
              <a:ext cx="1520682" cy="638114"/>
            </a:xfrm>
            <a:custGeom>
              <a:avLst/>
              <a:gdLst>
                <a:gd name="connsiteX0" fmla="*/ 731272 w 1520682"/>
                <a:gd name="connsiteY0" fmla="*/ 688 h 638114"/>
                <a:gd name="connsiteX1" fmla="*/ 1511748 w 1520682"/>
                <a:gd name="connsiteY1" fmla="*/ 576504 h 638114"/>
                <a:gd name="connsiteX2" fmla="*/ 1520682 w 1520682"/>
                <a:gd name="connsiteY2" fmla="*/ 638114 h 638114"/>
                <a:gd name="connsiteX3" fmla="*/ 0 w 1520682"/>
                <a:gd name="connsiteY3" fmla="*/ 638114 h 638114"/>
                <a:gd name="connsiteX4" fmla="*/ 38917 w 1520682"/>
                <a:gd name="connsiteY4" fmla="*/ 493848 h 638114"/>
                <a:gd name="connsiteX5" fmla="*/ 731272 w 1520682"/>
                <a:gd name="connsiteY5" fmla="*/ 688 h 63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682" h="638114">
                  <a:moveTo>
                    <a:pt x="731272" y="688"/>
                  </a:moveTo>
                  <a:cubicBezTo>
                    <a:pt x="1103073" y="-14797"/>
                    <a:pt x="1425172" y="232797"/>
                    <a:pt x="1511748" y="576504"/>
                  </a:cubicBezTo>
                  <a:lnTo>
                    <a:pt x="1520682" y="638114"/>
                  </a:lnTo>
                  <a:lnTo>
                    <a:pt x="0" y="638114"/>
                  </a:lnTo>
                  <a:lnTo>
                    <a:pt x="38917" y="493848"/>
                  </a:lnTo>
                  <a:cubicBezTo>
                    <a:pt x="144800" y="215815"/>
                    <a:pt x="411479" y="12855"/>
                    <a:pt x="731272" y="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4D7CCB4C-0A35-4EB4-9BFB-3DC2D162A197}"/>
                </a:ext>
              </a:extLst>
            </p:cNvPr>
            <p:cNvSpPr>
              <a:spLocks noChangeArrowheads="1"/>
            </p:cNvSpPr>
            <p:nvPr/>
          </p:nvSpPr>
          <p:spPr bwMode="auto">
            <a:xfrm>
              <a:off x="10044420" y="6439534"/>
              <a:ext cx="1743008" cy="435308"/>
            </a:xfrm>
            <a:custGeom>
              <a:avLst/>
              <a:gdLst>
                <a:gd name="connsiteX0" fmla="*/ 871504 w 1743008"/>
                <a:gd name="connsiteY0" fmla="*/ 0 h 435308"/>
                <a:gd name="connsiteX1" fmla="*/ 1642616 w 1743008"/>
                <a:gd name="connsiteY1" fmla="*/ 315224 h 435308"/>
                <a:gd name="connsiteX2" fmla="*/ 1743008 w 1743008"/>
                <a:gd name="connsiteY2" fmla="*/ 435308 h 435308"/>
                <a:gd name="connsiteX3" fmla="*/ 0 w 1743008"/>
                <a:gd name="connsiteY3" fmla="*/ 435308 h 435308"/>
                <a:gd name="connsiteX4" fmla="*/ 100392 w 1743008"/>
                <a:gd name="connsiteY4" fmla="*/ 315224 h 435308"/>
                <a:gd name="connsiteX5" fmla="*/ 871504 w 1743008"/>
                <a:gd name="connsiteY5" fmla="*/ 0 h 43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08" h="435308">
                  <a:moveTo>
                    <a:pt x="871504" y="0"/>
                  </a:moveTo>
                  <a:cubicBezTo>
                    <a:pt x="1172642" y="0"/>
                    <a:pt x="1445271" y="120463"/>
                    <a:pt x="1642616" y="315224"/>
                  </a:cubicBezTo>
                  <a:lnTo>
                    <a:pt x="1743008" y="435308"/>
                  </a:lnTo>
                  <a:lnTo>
                    <a:pt x="0" y="435308"/>
                  </a:lnTo>
                  <a:lnTo>
                    <a:pt x="100392" y="315224"/>
                  </a:lnTo>
                  <a:cubicBezTo>
                    <a:pt x="297737" y="120463"/>
                    <a:pt x="570366" y="0"/>
                    <a:pt x="87150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A5767ACD-F635-488A-8B77-8539A017D9E3}"/>
                </a:ext>
              </a:extLst>
            </p:cNvPr>
            <p:cNvSpPr>
              <a:spLocks noChangeArrowheads="1"/>
            </p:cNvSpPr>
            <p:nvPr/>
          </p:nvSpPr>
          <p:spPr bwMode="auto">
            <a:xfrm>
              <a:off x="7550287" y="6502338"/>
              <a:ext cx="1321514" cy="372504"/>
            </a:xfrm>
            <a:custGeom>
              <a:avLst/>
              <a:gdLst>
                <a:gd name="connsiteX0" fmla="*/ 660758 w 1321514"/>
                <a:gd name="connsiteY0" fmla="*/ 0 h 372504"/>
                <a:gd name="connsiteX1" fmla="*/ 1301087 w 1321514"/>
                <a:gd name="connsiteY1" fmla="*/ 335427 h 372504"/>
                <a:gd name="connsiteX2" fmla="*/ 1321514 w 1321514"/>
                <a:gd name="connsiteY2" fmla="*/ 372504 h 372504"/>
                <a:gd name="connsiteX3" fmla="*/ 0 w 1321514"/>
                <a:gd name="connsiteY3" fmla="*/ 372504 h 372504"/>
                <a:gd name="connsiteX4" fmla="*/ 20427 w 1321514"/>
                <a:gd name="connsiteY4" fmla="*/ 335427 h 372504"/>
                <a:gd name="connsiteX5" fmla="*/ 660758 w 1321514"/>
                <a:gd name="connsiteY5" fmla="*/ 0 h 37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514" h="372504">
                  <a:moveTo>
                    <a:pt x="660758" y="0"/>
                  </a:moveTo>
                  <a:cubicBezTo>
                    <a:pt x="927308" y="0"/>
                    <a:pt x="1162315" y="133055"/>
                    <a:pt x="1301087" y="335427"/>
                  </a:cubicBezTo>
                  <a:lnTo>
                    <a:pt x="1321514" y="372504"/>
                  </a:lnTo>
                  <a:lnTo>
                    <a:pt x="0" y="372504"/>
                  </a:lnTo>
                  <a:lnTo>
                    <a:pt x="20427" y="335427"/>
                  </a:lnTo>
                  <a:cubicBezTo>
                    <a:pt x="159199" y="133055"/>
                    <a:pt x="394207" y="0"/>
                    <a:pt x="6607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027874B7-CF70-4CE6-848B-995A6DFC1795}"/>
                </a:ext>
              </a:extLst>
            </p:cNvPr>
            <p:cNvSpPr>
              <a:spLocks/>
            </p:cNvSpPr>
            <p:nvPr/>
          </p:nvSpPr>
          <p:spPr bwMode="auto">
            <a:xfrm>
              <a:off x="8324904" y="6312812"/>
              <a:ext cx="1623881" cy="562030"/>
            </a:xfrm>
            <a:custGeom>
              <a:avLst/>
              <a:gdLst>
                <a:gd name="connsiteX0" fmla="*/ 808084 w 1623881"/>
                <a:gd name="connsiteY0" fmla="*/ 17 h 562030"/>
                <a:gd name="connsiteX1" fmla="*/ 1608135 w 1623881"/>
                <a:gd name="connsiteY1" fmla="*/ 513309 h 562030"/>
                <a:gd name="connsiteX2" fmla="*/ 1623881 w 1623881"/>
                <a:gd name="connsiteY2" fmla="*/ 562030 h 562030"/>
                <a:gd name="connsiteX3" fmla="*/ 0 w 1623881"/>
                <a:gd name="connsiteY3" fmla="*/ 562030 h 562030"/>
                <a:gd name="connsiteX4" fmla="*/ 8345 w 1623881"/>
                <a:gd name="connsiteY4" fmla="*/ 534357 h 562030"/>
                <a:gd name="connsiteX5" fmla="*/ 633277 w 1623881"/>
                <a:gd name="connsiteY5" fmla="*/ 18583 h 562030"/>
                <a:gd name="connsiteX6" fmla="*/ 808084 w 1623881"/>
                <a:gd name="connsiteY6" fmla="*/ 17 h 56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881" h="562030">
                  <a:moveTo>
                    <a:pt x="808084" y="17"/>
                  </a:moveTo>
                  <a:cubicBezTo>
                    <a:pt x="1154114" y="-2075"/>
                    <a:pt x="1470376" y="200775"/>
                    <a:pt x="1608135" y="513309"/>
                  </a:cubicBezTo>
                  <a:lnTo>
                    <a:pt x="1623881" y="562030"/>
                  </a:lnTo>
                  <a:lnTo>
                    <a:pt x="0" y="562030"/>
                  </a:lnTo>
                  <a:lnTo>
                    <a:pt x="8345" y="534357"/>
                  </a:lnTo>
                  <a:cubicBezTo>
                    <a:pt x="113175" y="279850"/>
                    <a:pt x="340093" y="79461"/>
                    <a:pt x="633277" y="18583"/>
                  </a:cubicBezTo>
                  <a:cubicBezTo>
                    <a:pt x="691914" y="6408"/>
                    <a:pt x="750413" y="366"/>
                    <a:pt x="80808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892B01C4-C226-4D9D-AEFF-CE916A8E1E86}"/>
                </a:ext>
              </a:extLst>
            </p:cNvPr>
            <p:cNvSpPr>
              <a:spLocks/>
            </p:cNvSpPr>
            <p:nvPr/>
          </p:nvSpPr>
          <p:spPr bwMode="auto">
            <a:xfrm>
              <a:off x="8030841" y="2313587"/>
              <a:ext cx="1358196" cy="1708385"/>
            </a:xfrm>
            <a:custGeom>
              <a:avLst/>
              <a:gdLst>
                <a:gd name="connsiteX0" fmla="*/ 678875 w 1358196"/>
                <a:gd name="connsiteY0" fmla="*/ 0 h 1708385"/>
                <a:gd name="connsiteX1" fmla="*/ 1343952 w 1358196"/>
                <a:gd name="connsiteY1" fmla="*/ 542007 h 1708385"/>
                <a:gd name="connsiteX2" fmla="*/ 1352327 w 1358196"/>
                <a:gd name="connsiteY2" fmla="*/ 625000 h 1708385"/>
                <a:gd name="connsiteX3" fmla="*/ 1355907 w 1358196"/>
                <a:gd name="connsiteY3" fmla="*/ 638976 h 1708385"/>
                <a:gd name="connsiteX4" fmla="*/ 1358000 w 1358196"/>
                <a:gd name="connsiteY4" fmla="*/ 678984 h 1708385"/>
                <a:gd name="connsiteX5" fmla="*/ 1004591 w 1358196"/>
                <a:gd name="connsiteY5" fmla="*/ 1629261 h 1708385"/>
                <a:gd name="connsiteX6" fmla="*/ 390801 w 1358196"/>
                <a:gd name="connsiteY6" fmla="*/ 1597342 h 1708385"/>
                <a:gd name="connsiteX7" fmla="*/ 0 w 1358196"/>
                <a:gd name="connsiteY7" fmla="*/ 678984 h 1708385"/>
                <a:gd name="connsiteX8" fmla="*/ 66 w 1358196"/>
                <a:gd name="connsiteY8" fmla="*/ 678813 h 1708385"/>
                <a:gd name="connsiteX9" fmla="*/ 0 w 1358196"/>
                <a:gd name="connsiteY9" fmla="*/ 678753 h 1708385"/>
                <a:gd name="connsiteX10" fmla="*/ 678875 w 1358196"/>
                <a:gd name="connsiteY10" fmla="*/ 0 h 170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8196" h="1708385">
                  <a:moveTo>
                    <a:pt x="678875" y="0"/>
                  </a:moveTo>
                  <a:cubicBezTo>
                    <a:pt x="1006801" y="0"/>
                    <a:pt x="1280621" y="232787"/>
                    <a:pt x="1343952" y="542007"/>
                  </a:cubicBezTo>
                  <a:lnTo>
                    <a:pt x="1352327" y="625000"/>
                  </a:lnTo>
                  <a:lnTo>
                    <a:pt x="1355907" y="638976"/>
                  </a:lnTo>
                  <a:cubicBezTo>
                    <a:pt x="1357860" y="651800"/>
                    <a:pt x="1358584" y="665133"/>
                    <a:pt x="1358000" y="678984"/>
                  </a:cubicBezTo>
                  <a:cubicBezTo>
                    <a:pt x="1358000" y="975831"/>
                    <a:pt x="1060225" y="1221608"/>
                    <a:pt x="1004591" y="1629261"/>
                  </a:cubicBezTo>
                  <a:cubicBezTo>
                    <a:pt x="614246" y="1721370"/>
                    <a:pt x="632943" y="1758761"/>
                    <a:pt x="390801" y="1597342"/>
                  </a:cubicBezTo>
                  <a:cubicBezTo>
                    <a:pt x="279079" y="1154578"/>
                    <a:pt x="74330" y="1102596"/>
                    <a:pt x="0" y="678984"/>
                  </a:cubicBezTo>
                  <a:lnTo>
                    <a:pt x="66" y="678813"/>
                  </a:lnTo>
                  <a:lnTo>
                    <a:pt x="0" y="678753"/>
                  </a:lnTo>
                  <a:cubicBezTo>
                    <a:pt x="0" y="304049"/>
                    <a:pt x="303648" y="0"/>
                    <a:pt x="678875" y="0"/>
                  </a:cubicBezTo>
                  <a:close/>
                </a:path>
              </a:pathLst>
            </a:custGeom>
            <a:solidFill>
              <a:srgbClr val="E8AF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 name="Freeform 36">
              <a:extLst>
                <a:ext uri="{FF2B5EF4-FFF2-40B4-BE49-F238E27FC236}">
                  <a16:creationId xmlns:a16="http://schemas.microsoft.com/office/drawing/2014/main" id="{4BD28F36-EEE3-4D91-AFDA-CF5F874FD4AA}"/>
                </a:ext>
              </a:extLst>
            </p:cNvPr>
            <p:cNvSpPr>
              <a:spLocks/>
            </p:cNvSpPr>
            <p:nvPr/>
          </p:nvSpPr>
          <p:spPr bwMode="auto">
            <a:xfrm>
              <a:off x="8402381" y="3121922"/>
              <a:ext cx="207347" cy="776760"/>
            </a:xfrm>
            <a:custGeom>
              <a:avLst/>
              <a:gdLst>
                <a:gd name="T0" fmla="*/ 0 w 455"/>
                <a:gd name="T1" fmla="*/ 0 h 1703"/>
                <a:gd name="T2" fmla="*/ 367 w 455"/>
                <a:gd name="T3" fmla="*/ 888 h 1703"/>
                <a:gd name="T4" fmla="*/ 455 w 455"/>
                <a:gd name="T5" fmla="*/ 1703 h 1703"/>
              </a:gdLst>
              <a:ahLst/>
              <a:cxnLst>
                <a:cxn ang="0">
                  <a:pos x="T0" y="T1"/>
                </a:cxn>
                <a:cxn ang="0">
                  <a:pos x="T2" y="T3"/>
                </a:cxn>
                <a:cxn ang="0">
                  <a:pos x="T4" y="T5"/>
                </a:cxn>
              </a:cxnLst>
              <a:rect l="0" t="0" r="r" b="b"/>
              <a:pathLst>
                <a:path w="455" h="1703">
                  <a:moveTo>
                    <a:pt x="0" y="0"/>
                  </a:moveTo>
                  <a:cubicBezTo>
                    <a:pt x="0" y="0"/>
                    <a:pt x="282" y="648"/>
                    <a:pt x="367" y="888"/>
                  </a:cubicBezTo>
                  <a:cubicBezTo>
                    <a:pt x="453" y="1129"/>
                    <a:pt x="455" y="1703"/>
                    <a:pt x="455" y="1703"/>
                  </a:cubicBezTo>
                </a:path>
              </a:pathLst>
            </a:custGeom>
            <a:noFill/>
            <a:ln w="57150"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37">
              <a:extLst>
                <a:ext uri="{FF2B5EF4-FFF2-40B4-BE49-F238E27FC236}">
                  <a16:creationId xmlns:a16="http://schemas.microsoft.com/office/drawing/2014/main" id="{E41D3F8E-7E75-4E10-AFFD-CB319016D558}"/>
                </a:ext>
              </a:extLst>
            </p:cNvPr>
            <p:cNvSpPr>
              <a:spLocks/>
            </p:cNvSpPr>
            <p:nvPr/>
          </p:nvSpPr>
          <p:spPr bwMode="auto">
            <a:xfrm>
              <a:off x="8856017" y="3121922"/>
              <a:ext cx="207347" cy="776760"/>
            </a:xfrm>
            <a:custGeom>
              <a:avLst/>
              <a:gdLst>
                <a:gd name="T0" fmla="*/ 455 w 455"/>
                <a:gd name="T1" fmla="*/ 0 h 1703"/>
                <a:gd name="T2" fmla="*/ 87 w 455"/>
                <a:gd name="T3" fmla="*/ 888 h 1703"/>
                <a:gd name="T4" fmla="*/ 0 w 455"/>
                <a:gd name="T5" fmla="*/ 1703 h 1703"/>
              </a:gdLst>
              <a:ahLst/>
              <a:cxnLst>
                <a:cxn ang="0">
                  <a:pos x="T0" y="T1"/>
                </a:cxn>
                <a:cxn ang="0">
                  <a:pos x="T2" y="T3"/>
                </a:cxn>
                <a:cxn ang="0">
                  <a:pos x="T4" y="T5"/>
                </a:cxn>
              </a:cxnLst>
              <a:rect l="0" t="0" r="r" b="b"/>
              <a:pathLst>
                <a:path w="455" h="1703">
                  <a:moveTo>
                    <a:pt x="455" y="0"/>
                  </a:moveTo>
                  <a:cubicBezTo>
                    <a:pt x="455" y="0"/>
                    <a:pt x="173" y="648"/>
                    <a:pt x="87" y="888"/>
                  </a:cubicBezTo>
                  <a:cubicBezTo>
                    <a:pt x="2" y="1129"/>
                    <a:pt x="0" y="1703"/>
                    <a:pt x="0" y="1703"/>
                  </a:cubicBezTo>
                </a:path>
              </a:pathLst>
            </a:custGeom>
            <a:noFill/>
            <a:ln w="57150"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8">
              <a:extLst>
                <a:ext uri="{FF2B5EF4-FFF2-40B4-BE49-F238E27FC236}">
                  <a16:creationId xmlns:a16="http://schemas.microsoft.com/office/drawing/2014/main" id="{E0F7BB15-AA20-4E15-B7F5-7D5592636656}"/>
                </a:ext>
              </a:extLst>
            </p:cNvPr>
            <p:cNvSpPr>
              <a:spLocks/>
            </p:cNvSpPr>
            <p:nvPr/>
          </p:nvSpPr>
          <p:spPr bwMode="auto">
            <a:xfrm>
              <a:off x="8495003" y="4115501"/>
              <a:ext cx="466267" cy="327334"/>
            </a:xfrm>
            <a:custGeom>
              <a:avLst/>
              <a:gdLst>
                <a:gd name="T0" fmla="*/ 0 w 1024"/>
                <a:gd name="T1" fmla="*/ 0 h 716"/>
                <a:gd name="T2" fmla="*/ 0 w 1024"/>
                <a:gd name="T3" fmla="*/ 460 h 716"/>
                <a:gd name="T4" fmla="*/ 205 w 1024"/>
                <a:gd name="T5" fmla="*/ 716 h 716"/>
                <a:gd name="T6" fmla="*/ 819 w 1024"/>
                <a:gd name="T7" fmla="*/ 716 h 716"/>
                <a:gd name="T8" fmla="*/ 1024 w 1024"/>
                <a:gd name="T9" fmla="*/ 460 h 716"/>
                <a:gd name="T10" fmla="*/ 1024 w 1024"/>
                <a:gd name="T11" fmla="*/ 0 h 716"/>
                <a:gd name="T12" fmla="*/ 0 w 1024"/>
                <a:gd name="T13" fmla="*/ 0 h 716"/>
              </a:gdLst>
              <a:ahLst/>
              <a:cxnLst>
                <a:cxn ang="0">
                  <a:pos x="T0" y="T1"/>
                </a:cxn>
                <a:cxn ang="0">
                  <a:pos x="T2" y="T3"/>
                </a:cxn>
                <a:cxn ang="0">
                  <a:pos x="T4" y="T5"/>
                </a:cxn>
                <a:cxn ang="0">
                  <a:pos x="T6" y="T7"/>
                </a:cxn>
                <a:cxn ang="0">
                  <a:pos x="T8" y="T9"/>
                </a:cxn>
                <a:cxn ang="0">
                  <a:pos x="T10" y="T11"/>
                </a:cxn>
                <a:cxn ang="0">
                  <a:pos x="T12" y="T13"/>
                </a:cxn>
              </a:cxnLst>
              <a:rect l="0" t="0" r="r" b="b"/>
              <a:pathLst>
                <a:path w="1024" h="716">
                  <a:moveTo>
                    <a:pt x="0" y="0"/>
                  </a:moveTo>
                  <a:lnTo>
                    <a:pt x="0" y="460"/>
                  </a:lnTo>
                  <a:cubicBezTo>
                    <a:pt x="0" y="601"/>
                    <a:pt x="92" y="716"/>
                    <a:pt x="205" y="716"/>
                  </a:cubicBezTo>
                  <a:lnTo>
                    <a:pt x="819" y="716"/>
                  </a:lnTo>
                  <a:cubicBezTo>
                    <a:pt x="932" y="716"/>
                    <a:pt x="1024" y="601"/>
                    <a:pt x="1024" y="460"/>
                  </a:cubicBezTo>
                  <a:lnTo>
                    <a:pt x="1024" y="0"/>
                  </a:lnTo>
                  <a:lnTo>
                    <a:pt x="0" y="0"/>
                  </a:ln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9">
              <a:extLst>
                <a:ext uri="{FF2B5EF4-FFF2-40B4-BE49-F238E27FC236}">
                  <a16:creationId xmlns:a16="http://schemas.microsoft.com/office/drawing/2014/main" id="{5E1A9C49-E868-456B-8A19-5DD3DA101BD0}"/>
                </a:ext>
              </a:extLst>
            </p:cNvPr>
            <p:cNvSpPr>
              <a:spLocks/>
            </p:cNvSpPr>
            <p:nvPr/>
          </p:nvSpPr>
          <p:spPr bwMode="auto">
            <a:xfrm>
              <a:off x="8378173" y="3858686"/>
              <a:ext cx="699926" cy="456794"/>
            </a:xfrm>
            <a:custGeom>
              <a:avLst/>
              <a:gdLst>
                <a:gd name="T0" fmla="*/ 0 w 1534"/>
                <a:gd name="T1" fmla="*/ 0 h 1001"/>
                <a:gd name="T2" fmla="*/ 0 w 1534"/>
                <a:gd name="T3" fmla="*/ 745 h 1001"/>
                <a:gd name="T4" fmla="*/ 256 w 1534"/>
                <a:gd name="T5" fmla="*/ 1001 h 1001"/>
                <a:gd name="T6" fmla="*/ 1278 w 1534"/>
                <a:gd name="T7" fmla="*/ 1001 h 1001"/>
                <a:gd name="T8" fmla="*/ 1534 w 1534"/>
                <a:gd name="T9" fmla="*/ 745 h 1001"/>
                <a:gd name="T10" fmla="*/ 1534 w 1534"/>
                <a:gd name="T11" fmla="*/ 0 h 1001"/>
                <a:gd name="T12" fmla="*/ 0 w 1534"/>
                <a:gd name="T13" fmla="*/ 0 h 1001"/>
              </a:gdLst>
              <a:ahLst/>
              <a:cxnLst>
                <a:cxn ang="0">
                  <a:pos x="T0" y="T1"/>
                </a:cxn>
                <a:cxn ang="0">
                  <a:pos x="T2" y="T3"/>
                </a:cxn>
                <a:cxn ang="0">
                  <a:pos x="T4" y="T5"/>
                </a:cxn>
                <a:cxn ang="0">
                  <a:pos x="T6" y="T7"/>
                </a:cxn>
                <a:cxn ang="0">
                  <a:pos x="T8" y="T9"/>
                </a:cxn>
                <a:cxn ang="0">
                  <a:pos x="T10" y="T11"/>
                </a:cxn>
                <a:cxn ang="0">
                  <a:pos x="T12" y="T13"/>
                </a:cxn>
              </a:cxnLst>
              <a:rect l="0" t="0" r="r" b="b"/>
              <a:pathLst>
                <a:path w="1534" h="1001">
                  <a:moveTo>
                    <a:pt x="0" y="0"/>
                  </a:moveTo>
                  <a:lnTo>
                    <a:pt x="0" y="745"/>
                  </a:lnTo>
                  <a:cubicBezTo>
                    <a:pt x="0" y="886"/>
                    <a:pt x="114" y="1001"/>
                    <a:pt x="256" y="1001"/>
                  </a:cubicBezTo>
                  <a:lnTo>
                    <a:pt x="1278" y="1001"/>
                  </a:lnTo>
                  <a:cubicBezTo>
                    <a:pt x="1419" y="1001"/>
                    <a:pt x="1534" y="886"/>
                    <a:pt x="1534" y="745"/>
                  </a:cubicBezTo>
                  <a:lnTo>
                    <a:pt x="1534" y="0"/>
                  </a:lnTo>
                  <a:lnTo>
                    <a:pt x="0" y="0"/>
                  </a:ln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05B2E7C8-5164-4688-A5D6-10B2156414F8}"/>
                </a:ext>
              </a:extLst>
            </p:cNvPr>
            <p:cNvSpPr>
              <a:spLocks noChangeArrowheads="1"/>
            </p:cNvSpPr>
            <p:nvPr/>
          </p:nvSpPr>
          <p:spPr bwMode="auto">
            <a:xfrm>
              <a:off x="8462374" y="3140868"/>
              <a:ext cx="134723" cy="177876"/>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CAA49DC4-B74F-406A-800E-D0696FA4D996}"/>
                </a:ext>
              </a:extLst>
            </p:cNvPr>
            <p:cNvSpPr>
              <a:spLocks noChangeArrowheads="1"/>
            </p:cNvSpPr>
            <p:nvPr/>
          </p:nvSpPr>
          <p:spPr bwMode="auto">
            <a:xfrm>
              <a:off x="8597097" y="3140868"/>
              <a:ext cx="135775" cy="177876"/>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673D8982-6271-492A-95C2-DD848379706D}"/>
                </a:ext>
              </a:extLst>
            </p:cNvPr>
            <p:cNvSpPr>
              <a:spLocks noChangeArrowheads="1"/>
            </p:cNvSpPr>
            <p:nvPr/>
          </p:nvSpPr>
          <p:spPr bwMode="auto">
            <a:xfrm>
              <a:off x="8732872" y="3140868"/>
              <a:ext cx="135775" cy="177876"/>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3B35FBB9-52BD-4AA0-9905-D7DB9A22551A}"/>
                </a:ext>
              </a:extLst>
            </p:cNvPr>
            <p:cNvSpPr>
              <a:spLocks noChangeArrowheads="1"/>
            </p:cNvSpPr>
            <p:nvPr/>
          </p:nvSpPr>
          <p:spPr bwMode="auto">
            <a:xfrm>
              <a:off x="8868647" y="3140868"/>
              <a:ext cx="135775" cy="177876"/>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44">
              <a:extLst>
                <a:ext uri="{FF2B5EF4-FFF2-40B4-BE49-F238E27FC236}">
                  <a16:creationId xmlns:a16="http://schemas.microsoft.com/office/drawing/2014/main" id="{3AEECFF7-082F-4153-8DB8-528624F7C81E}"/>
                </a:ext>
              </a:extLst>
            </p:cNvPr>
            <p:cNvSpPr>
              <a:spLocks/>
            </p:cNvSpPr>
            <p:nvPr/>
          </p:nvSpPr>
          <p:spPr bwMode="auto">
            <a:xfrm>
              <a:off x="8327652" y="2313587"/>
              <a:ext cx="1012524" cy="1150405"/>
            </a:xfrm>
            <a:custGeom>
              <a:avLst/>
              <a:gdLst>
                <a:gd name="T0" fmla="*/ 366 w 2219"/>
                <a:gd name="T1" fmla="*/ 271 h 2521"/>
                <a:gd name="T2" fmla="*/ 1632 w 2219"/>
                <a:gd name="T3" fmla="*/ 407 h 2521"/>
                <a:gd name="T4" fmla="*/ 2180 w 2219"/>
                <a:gd name="T5" fmla="*/ 1544 h 2521"/>
                <a:gd name="T6" fmla="*/ 1855 w 2219"/>
                <a:gd name="T7" fmla="*/ 2405 h 2521"/>
                <a:gd name="T8" fmla="*/ 1759 w 2219"/>
                <a:gd name="T9" fmla="*/ 1419 h 2521"/>
                <a:gd name="T10" fmla="*/ 619 w 2219"/>
                <a:gd name="T11" fmla="*/ 784 h 2521"/>
                <a:gd name="T12" fmla="*/ 366 w 2219"/>
                <a:gd name="T13" fmla="*/ 271 h 2521"/>
              </a:gdLst>
              <a:ahLst/>
              <a:cxnLst>
                <a:cxn ang="0">
                  <a:pos x="T0" y="T1"/>
                </a:cxn>
                <a:cxn ang="0">
                  <a:pos x="T2" y="T3"/>
                </a:cxn>
                <a:cxn ang="0">
                  <a:pos x="T4" y="T5"/>
                </a:cxn>
                <a:cxn ang="0">
                  <a:pos x="T6" y="T7"/>
                </a:cxn>
                <a:cxn ang="0">
                  <a:pos x="T8" y="T9"/>
                </a:cxn>
                <a:cxn ang="0">
                  <a:pos x="T10" y="T11"/>
                </a:cxn>
                <a:cxn ang="0">
                  <a:pos x="T12" y="T13"/>
                </a:cxn>
              </a:cxnLst>
              <a:rect l="0" t="0" r="r" b="b"/>
              <a:pathLst>
                <a:path w="2219" h="2521">
                  <a:moveTo>
                    <a:pt x="366" y="271"/>
                  </a:moveTo>
                  <a:cubicBezTo>
                    <a:pt x="733" y="0"/>
                    <a:pt x="1389" y="231"/>
                    <a:pt x="1632" y="407"/>
                  </a:cubicBezTo>
                  <a:cubicBezTo>
                    <a:pt x="1969" y="652"/>
                    <a:pt x="2219" y="1194"/>
                    <a:pt x="2180" y="1544"/>
                  </a:cubicBezTo>
                  <a:cubicBezTo>
                    <a:pt x="2141" y="1894"/>
                    <a:pt x="1993" y="2079"/>
                    <a:pt x="1855" y="2405"/>
                  </a:cubicBezTo>
                  <a:cubicBezTo>
                    <a:pt x="1806" y="2521"/>
                    <a:pt x="2022" y="2052"/>
                    <a:pt x="1759" y="1419"/>
                  </a:cubicBezTo>
                  <a:cubicBezTo>
                    <a:pt x="1563" y="948"/>
                    <a:pt x="995" y="827"/>
                    <a:pt x="619" y="784"/>
                  </a:cubicBezTo>
                  <a:cubicBezTo>
                    <a:pt x="356" y="753"/>
                    <a:pt x="0" y="541"/>
                    <a:pt x="366" y="271"/>
                  </a:cubicBezTo>
                </a:path>
              </a:pathLst>
            </a:custGeom>
            <a:solidFill>
              <a:schemeClr val="bg1">
                <a:alpha val="4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5">
              <a:extLst>
                <a:ext uri="{FF2B5EF4-FFF2-40B4-BE49-F238E27FC236}">
                  <a16:creationId xmlns:a16="http://schemas.microsoft.com/office/drawing/2014/main" id="{31DFF044-DED1-45B8-8104-D51A863EB13C}"/>
                </a:ext>
              </a:extLst>
            </p:cNvPr>
            <p:cNvSpPr>
              <a:spLocks/>
            </p:cNvSpPr>
            <p:nvPr/>
          </p:nvSpPr>
          <p:spPr bwMode="auto">
            <a:xfrm>
              <a:off x="8351860" y="3915522"/>
              <a:ext cx="750447" cy="62099"/>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29" y="138"/>
                    <a:pt x="1610" y="138"/>
                  </a:cubicBezTo>
                  <a:lnTo>
                    <a:pt x="35" y="138"/>
                  </a:lnTo>
                  <a:cubicBezTo>
                    <a:pt x="15" y="138"/>
                    <a:pt x="0" y="121"/>
                    <a:pt x="0" y="101"/>
                  </a:cubicBezTo>
                  <a:lnTo>
                    <a:pt x="0" y="37"/>
                  </a:lnTo>
                  <a:cubicBezTo>
                    <a:pt x="0" y="17"/>
                    <a:pt x="15" y="0"/>
                    <a:pt x="35" y="0"/>
                  </a:cubicBezTo>
                  <a:lnTo>
                    <a:pt x="1610" y="0"/>
                  </a:lnTo>
                  <a:cubicBezTo>
                    <a:pt x="1629" y="0"/>
                    <a:pt x="1645" y="17"/>
                    <a:pt x="1645" y="37"/>
                  </a:cubicBezTo>
                  <a:lnTo>
                    <a:pt x="1645" y="101"/>
                  </a:lnTo>
                  <a:close/>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6">
              <a:extLst>
                <a:ext uri="{FF2B5EF4-FFF2-40B4-BE49-F238E27FC236}">
                  <a16:creationId xmlns:a16="http://schemas.microsoft.com/office/drawing/2014/main" id="{B5A2343A-2265-40D9-8DA3-89206294C1E6}"/>
                </a:ext>
              </a:extLst>
            </p:cNvPr>
            <p:cNvSpPr>
              <a:spLocks/>
            </p:cNvSpPr>
            <p:nvPr/>
          </p:nvSpPr>
          <p:spPr bwMode="auto">
            <a:xfrm>
              <a:off x="8351860" y="4015512"/>
              <a:ext cx="750447" cy="63151"/>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29" y="138"/>
                    <a:pt x="1610" y="138"/>
                  </a:cubicBezTo>
                  <a:lnTo>
                    <a:pt x="35" y="138"/>
                  </a:lnTo>
                  <a:cubicBezTo>
                    <a:pt x="15" y="138"/>
                    <a:pt x="0" y="121"/>
                    <a:pt x="0" y="101"/>
                  </a:cubicBezTo>
                  <a:lnTo>
                    <a:pt x="0" y="37"/>
                  </a:lnTo>
                  <a:cubicBezTo>
                    <a:pt x="0" y="17"/>
                    <a:pt x="15" y="0"/>
                    <a:pt x="35" y="0"/>
                  </a:cubicBezTo>
                  <a:lnTo>
                    <a:pt x="1610" y="0"/>
                  </a:lnTo>
                  <a:cubicBezTo>
                    <a:pt x="1629" y="0"/>
                    <a:pt x="1645" y="17"/>
                    <a:pt x="1645" y="37"/>
                  </a:cubicBezTo>
                  <a:lnTo>
                    <a:pt x="1645" y="101"/>
                  </a:lnTo>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2505D3FE-736F-4400-9A14-7DFB32A152E4}"/>
                </a:ext>
              </a:extLst>
            </p:cNvPr>
            <p:cNvSpPr>
              <a:spLocks/>
            </p:cNvSpPr>
            <p:nvPr/>
          </p:nvSpPr>
          <p:spPr bwMode="auto">
            <a:xfrm>
              <a:off x="8352912" y="4115501"/>
              <a:ext cx="750447" cy="63151"/>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30" y="138"/>
                    <a:pt x="1610" y="138"/>
                  </a:cubicBezTo>
                  <a:lnTo>
                    <a:pt x="35" y="138"/>
                  </a:lnTo>
                  <a:cubicBezTo>
                    <a:pt x="16" y="138"/>
                    <a:pt x="0" y="121"/>
                    <a:pt x="0" y="101"/>
                  </a:cubicBezTo>
                  <a:lnTo>
                    <a:pt x="0" y="37"/>
                  </a:lnTo>
                  <a:cubicBezTo>
                    <a:pt x="0" y="17"/>
                    <a:pt x="16" y="0"/>
                    <a:pt x="35" y="0"/>
                  </a:cubicBezTo>
                  <a:lnTo>
                    <a:pt x="1610" y="0"/>
                  </a:lnTo>
                  <a:cubicBezTo>
                    <a:pt x="1630" y="0"/>
                    <a:pt x="1645" y="17"/>
                    <a:pt x="1645" y="37"/>
                  </a:cubicBezTo>
                  <a:lnTo>
                    <a:pt x="1645" y="101"/>
                  </a:lnTo>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F1820A95-1EB7-4EB1-96C9-34250E3D0C02}"/>
              </a:ext>
            </a:extLst>
          </p:cNvPr>
          <p:cNvPicPr>
            <a:picLocks noChangeAspect="1"/>
          </p:cNvPicPr>
          <p:nvPr/>
        </p:nvPicPr>
        <p:blipFill rotWithShape="1">
          <a:blip r:embed="rId2"/>
          <a:srcRect l="20825" t="29256" r="56821" b="23106"/>
          <a:stretch/>
        </p:blipFill>
        <p:spPr>
          <a:xfrm>
            <a:off x="1613614" y="1734184"/>
            <a:ext cx="3382393" cy="4054466"/>
          </a:xfrm>
          <a:prstGeom prst="rect">
            <a:avLst/>
          </a:prstGeom>
        </p:spPr>
      </p:pic>
      <p:pic>
        <p:nvPicPr>
          <p:cNvPr id="3" name="Picture 2">
            <a:extLst>
              <a:ext uri="{FF2B5EF4-FFF2-40B4-BE49-F238E27FC236}">
                <a16:creationId xmlns:a16="http://schemas.microsoft.com/office/drawing/2014/main" id="{889DDED9-BB2A-4FDE-B4EC-03956FC9029A}"/>
              </a:ext>
            </a:extLst>
          </p:cNvPr>
          <p:cNvPicPr>
            <a:picLocks noChangeAspect="1"/>
          </p:cNvPicPr>
          <p:nvPr/>
        </p:nvPicPr>
        <p:blipFill rotWithShape="1">
          <a:blip r:embed="rId3"/>
          <a:srcRect l="14708" t="22007" r="23253" b="73333"/>
          <a:stretch/>
        </p:blipFill>
        <p:spPr>
          <a:xfrm>
            <a:off x="380349" y="1014349"/>
            <a:ext cx="7563774" cy="319596"/>
          </a:xfrm>
          <a:prstGeom prst="rect">
            <a:avLst/>
          </a:prstGeom>
        </p:spPr>
      </p:pic>
      <p:sp>
        <p:nvSpPr>
          <p:cNvPr id="4" name="TextBox 3">
            <a:extLst>
              <a:ext uri="{FF2B5EF4-FFF2-40B4-BE49-F238E27FC236}">
                <a16:creationId xmlns:a16="http://schemas.microsoft.com/office/drawing/2014/main" id="{C78320DF-DC48-46EF-B50B-A191FF99ABAC}"/>
              </a:ext>
            </a:extLst>
          </p:cNvPr>
          <p:cNvSpPr txBox="1"/>
          <p:nvPr/>
        </p:nvSpPr>
        <p:spPr>
          <a:xfrm>
            <a:off x="502739" y="444585"/>
            <a:ext cx="6635856" cy="369332"/>
          </a:xfrm>
          <a:prstGeom prst="rect">
            <a:avLst/>
          </a:prstGeom>
          <a:noFill/>
        </p:spPr>
        <p:txBody>
          <a:bodyPr wrap="none" rtlCol="0">
            <a:spAutoFit/>
          </a:bodyPr>
          <a:lstStyle/>
          <a:p>
            <a:r>
              <a:rPr lang="en-IN" dirty="0"/>
              <a:t>Distribution of room types in each </a:t>
            </a:r>
            <a:r>
              <a:rPr lang="en-IN" dirty="0" err="1"/>
              <a:t>neighbourhood_group</a:t>
            </a:r>
            <a:r>
              <a:rPr lang="en-IN" dirty="0"/>
              <a:t> (boroughs)</a:t>
            </a:r>
          </a:p>
        </p:txBody>
      </p:sp>
    </p:spTree>
    <p:extLst>
      <p:ext uri="{BB962C8B-B14F-4D97-AF65-F5344CB8AC3E}">
        <p14:creationId xmlns:p14="http://schemas.microsoft.com/office/powerpoint/2010/main" val="75693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3F2F8B-1D9D-4D10-BFC3-1363D0570ECB}"/>
              </a:ext>
            </a:extLst>
          </p:cNvPr>
          <p:cNvSpPr txBox="1"/>
          <p:nvPr/>
        </p:nvSpPr>
        <p:spPr>
          <a:xfrm>
            <a:off x="514905" y="585927"/>
            <a:ext cx="8980344" cy="369332"/>
          </a:xfrm>
          <a:prstGeom prst="rect">
            <a:avLst/>
          </a:prstGeom>
          <a:noFill/>
        </p:spPr>
        <p:txBody>
          <a:bodyPr wrap="none" rtlCol="0">
            <a:spAutoFit/>
          </a:bodyPr>
          <a:lstStyle/>
          <a:p>
            <a:r>
              <a:rPr lang="en-IN" dirty="0"/>
              <a:t>Let's explore the availability of the same rooms based on `</a:t>
            </a:r>
            <a:r>
              <a:rPr lang="en-IN" dirty="0" err="1"/>
              <a:t>neighbourhood_groups</a:t>
            </a:r>
            <a:r>
              <a:rPr lang="en-IN" dirty="0"/>
              <a:t>` (boroughs)</a:t>
            </a:r>
          </a:p>
        </p:txBody>
      </p:sp>
      <p:pic>
        <p:nvPicPr>
          <p:cNvPr id="3" name="Picture 2">
            <a:extLst>
              <a:ext uri="{FF2B5EF4-FFF2-40B4-BE49-F238E27FC236}">
                <a16:creationId xmlns:a16="http://schemas.microsoft.com/office/drawing/2014/main" id="{B5B24018-A4E5-41E6-9A7F-297E0BA88753}"/>
              </a:ext>
            </a:extLst>
          </p:cNvPr>
          <p:cNvPicPr>
            <a:picLocks noChangeAspect="1"/>
          </p:cNvPicPr>
          <p:nvPr/>
        </p:nvPicPr>
        <p:blipFill rotWithShape="1">
          <a:blip r:embed="rId2"/>
          <a:srcRect l="20243" t="24984" r="36505" b="11198"/>
          <a:stretch/>
        </p:blipFill>
        <p:spPr>
          <a:xfrm>
            <a:off x="5939160" y="955259"/>
            <a:ext cx="5273336" cy="4376692"/>
          </a:xfrm>
          <a:prstGeom prst="rect">
            <a:avLst/>
          </a:prstGeom>
        </p:spPr>
      </p:pic>
      <p:pic>
        <p:nvPicPr>
          <p:cNvPr id="4" name="Picture 3">
            <a:extLst>
              <a:ext uri="{FF2B5EF4-FFF2-40B4-BE49-F238E27FC236}">
                <a16:creationId xmlns:a16="http://schemas.microsoft.com/office/drawing/2014/main" id="{EEB5191C-0AF5-4B5D-89B1-5CD29019FC1F}"/>
              </a:ext>
            </a:extLst>
          </p:cNvPr>
          <p:cNvPicPr>
            <a:picLocks noChangeAspect="1"/>
          </p:cNvPicPr>
          <p:nvPr/>
        </p:nvPicPr>
        <p:blipFill rotWithShape="1">
          <a:blip r:embed="rId3"/>
          <a:srcRect l="21700" t="38446" r="30824" b="48868"/>
          <a:stretch/>
        </p:blipFill>
        <p:spPr>
          <a:xfrm>
            <a:off x="266330" y="2823099"/>
            <a:ext cx="5788240" cy="870012"/>
          </a:xfrm>
          <a:prstGeom prst="rect">
            <a:avLst/>
          </a:prstGeom>
        </p:spPr>
      </p:pic>
      <p:pic>
        <p:nvPicPr>
          <p:cNvPr id="5" name="Picture 4">
            <a:extLst>
              <a:ext uri="{FF2B5EF4-FFF2-40B4-BE49-F238E27FC236}">
                <a16:creationId xmlns:a16="http://schemas.microsoft.com/office/drawing/2014/main" id="{DF14062C-AEA3-47B0-A470-79E58B4EB827}"/>
              </a:ext>
            </a:extLst>
          </p:cNvPr>
          <p:cNvPicPr>
            <a:picLocks noChangeAspect="1"/>
          </p:cNvPicPr>
          <p:nvPr/>
        </p:nvPicPr>
        <p:blipFill rotWithShape="1">
          <a:blip r:embed="rId4"/>
          <a:srcRect l="20024" t="36181" r="15606" b="52751"/>
          <a:stretch/>
        </p:blipFill>
        <p:spPr>
          <a:xfrm>
            <a:off x="957823" y="5536137"/>
            <a:ext cx="9962674" cy="963589"/>
          </a:xfrm>
          <a:prstGeom prst="rect">
            <a:avLst/>
          </a:prstGeom>
        </p:spPr>
      </p:pic>
    </p:spTree>
    <p:extLst>
      <p:ext uri="{BB962C8B-B14F-4D97-AF65-F5344CB8AC3E}">
        <p14:creationId xmlns:p14="http://schemas.microsoft.com/office/powerpoint/2010/main" val="2620079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8E1FC-E52F-4053-950C-C549624AC8EB}"/>
              </a:ext>
            </a:extLst>
          </p:cNvPr>
          <p:cNvPicPr>
            <a:picLocks noChangeAspect="1"/>
          </p:cNvPicPr>
          <p:nvPr/>
        </p:nvPicPr>
        <p:blipFill rotWithShape="1">
          <a:blip r:embed="rId2">
            <a:extLst>
              <a:ext uri="{28A0092B-C50C-407E-A947-70E740481C1C}">
                <a14:useLocalDpi xmlns:a14="http://schemas.microsoft.com/office/drawing/2010/main" val="0"/>
              </a:ext>
            </a:extLst>
          </a:blip>
          <a:srcRect t="15663" b="15211"/>
          <a:stretch/>
        </p:blipFill>
        <p:spPr>
          <a:xfrm>
            <a:off x="1145219" y="71021"/>
            <a:ext cx="9831005" cy="6795802"/>
          </a:xfrm>
          <a:prstGeom prst="rect">
            <a:avLst/>
          </a:prstGeom>
        </p:spPr>
      </p:pic>
    </p:spTree>
    <p:extLst>
      <p:ext uri="{BB962C8B-B14F-4D97-AF65-F5344CB8AC3E}">
        <p14:creationId xmlns:p14="http://schemas.microsoft.com/office/powerpoint/2010/main" val="3164272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56B331-1651-4F56-8881-509F3FDC16B5}"/>
              </a:ext>
            </a:extLst>
          </p:cNvPr>
          <p:cNvSpPr txBox="1"/>
          <p:nvPr/>
        </p:nvSpPr>
        <p:spPr>
          <a:xfrm>
            <a:off x="772357" y="365094"/>
            <a:ext cx="6801927" cy="369332"/>
          </a:xfrm>
          <a:prstGeom prst="rect">
            <a:avLst/>
          </a:prstGeom>
          <a:noFill/>
        </p:spPr>
        <p:txBody>
          <a:bodyPr wrap="none" rtlCol="0">
            <a:spAutoFit/>
          </a:bodyPr>
          <a:lstStyle/>
          <a:p>
            <a:r>
              <a:rPr lang="en-IN" dirty="0"/>
              <a:t>Let's explore the availability of the same rooms based on `</a:t>
            </a:r>
            <a:r>
              <a:rPr lang="en-IN" dirty="0" err="1"/>
              <a:t>room_type</a:t>
            </a:r>
            <a:r>
              <a:rPr lang="en-IN" dirty="0"/>
              <a:t>`</a:t>
            </a:r>
          </a:p>
        </p:txBody>
      </p:sp>
      <p:pic>
        <p:nvPicPr>
          <p:cNvPr id="3" name="Picture 2">
            <a:extLst>
              <a:ext uri="{FF2B5EF4-FFF2-40B4-BE49-F238E27FC236}">
                <a16:creationId xmlns:a16="http://schemas.microsoft.com/office/drawing/2014/main" id="{5819CC52-5747-4C7F-BCEA-E863A39C857D}"/>
              </a:ext>
            </a:extLst>
          </p:cNvPr>
          <p:cNvPicPr>
            <a:picLocks noChangeAspect="1"/>
          </p:cNvPicPr>
          <p:nvPr/>
        </p:nvPicPr>
        <p:blipFill rotWithShape="1">
          <a:blip r:embed="rId2"/>
          <a:srcRect l="21626" t="29644" r="35704" b="5890"/>
          <a:stretch/>
        </p:blipFill>
        <p:spPr>
          <a:xfrm>
            <a:off x="6027938" y="896644"/>
            <a:ext cx="5202315" cy="4421080"/>
          </a:xfrm>
          <a:prstGeom prst="rect">
            <a:avLst/>
          </a:prstGeom>
        </p:spPr>
      </p:pic>
      <p:pic>
        <p:nvPicPr>
          <p:cNvPr id="4" name="Picture 3">
            <a:extLst>
              <a:ext uri="{FF2B5EF4-FFF2-40B4-BE49-F238E27FC236}">
                <a16:creationId xmlns:a16="http://schemas.microsoft.com/office/drawing/2014/main" id="{31887242-E2CF-4A87-A95F-208C123D432E}"/>
              </a:ext>
            </a:extLst>
          </p:cNvPr>
          <p:cNvPicPr>
            <a:picLocks noChangeAspect="1"/>
          </p:cNvPicPr>
          <p:nvPr/>
        </p:nvPicPr>
        <p:blipFill rotWithShape="1">
          <a:blip r:embed="rId3"/>
          <a:srcRect l="15582" t="50000" r="39490" b="37346"/>
          <a:stretch/>
        </p:blipFill>
        <p:spPr>
          <a:xfrm>
            <a:off x="381739" y="2018560"/>
            <a:ext cx="5477523" cy="867792"/>
          </a:xfrm>
          <a:prstGeom prst="rect">
            <a:avLst/>
          </a:prstGeom>
        </p:spPr>
      </p:pic>
      <p:pic>
        <p:nvPicPr>
          <p:cNvPr id="5" name="Picture 4">
            <a:extLst>
              <a:ext uri="{FF2B5EF4-FFF2-40B4-BE49-F238E27FC236}">
                <a16:creationId xmlns:a16="http://schemas.microsoft.com/office/drawing/2014/main" id="{F4023E8B-0CA4-4DE1-8F8A-E2903BB315CF}"/>
              </a:ext>
            </a:extLst>
          </p:cNvPr>
          <p:cNvPicPr>
            <a:picLocks noChangeAspect="1"/>
          </p:cNvPicPr>
          <p:nvPr/>
        </p:nvPicPr>
        <p:blipFill rotWithShape="1">
          <a:blip r:embed="rId4"/>
          <a:srcRect l="20170" t="65243" r="14659" b="22103"/>
          <a:stretch/>
        </p:blipFill>
        <p:spPr>
          <a:xfrm>
            <a:off x="972103" y="5580679"/>
            <a:ext cx="9898601" cy="1081104"/>
          </a:xfrm>
          <a:prstGeom prst="rect">
            <a:avLst/>
          </a:prstGeom>
        </p:spPr>
      </p:pic>
    </p:spTree>
    <p:extLst>
      <p:ext uri="{BB962C8B-B14F-4D97-AF65-F5344CB8AC3E}">
        <p14:creationId xmlns:p14="http://schemas.microsoft.com/office/powerpoint/2010/main" val="161366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FB7B71-6B1D-4457-8217-9DA70D0B98E2}"/>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4800" kern="1200" dirty="0">
              <a:solidFill>
                <a:srgbClr val="FFFFFF"/>
              </a:solidFill>
              <a:latin typeface="+mj-lt"/>
              <a:ea typeface="+mj-ea"/>
              <a:cs typeface="+mj-cs"/>
            </a:endParaRPr>
          </a:p>
        </p:txBody>
      </p:sp>
      <p:cxnSp>
        <p:nvCxnSpPr>
          <p:cNvPr id="18" name="Straight Connector 1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B359A6A-29B4-47F5-9FC5-9FBCB8B02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354" y="492573"/>
            <a:ext cx="6340480" cy="5880796"/>
          </a:xfrm>
          <a:prstGeom prst="rect">
            <a:avLst/>
          </a:prstGeom>
        </p:spPr>
      </p:pic>
      <p:sp>
        <p:nvSpPr>
          <p:cNvPr id="3" name="TextBox 2">
            <a:extLst>
              <a:ext uri="{FF2B5EF4-FFF2-40B4-BE49-F238E27FC236}">
                <a16:creationId xmlns:a16="http://schemas.microsoft.com/office/drawing/2014/main" id="{B4DFF4AB-991E-47DC-A951-5A6E3DC26A14}"/>
              </a:ext>
            </a:extLst>
          </p:cNvPr>
          <p:cNvSpPr txBox="1"/>
          <p:nvPr/>
        </p:nvSpPr>
        <p:spPr>
          <a:xfrm>
            <a:off x="496685" y="688297"/>
            <a:ext cx="2135841" cy="523220"/>
          </a:xfrm>
          <a:prstGeom prst="rect">
            <a:avLst/>
          </a:prstGeom>
          <a:noFill/>
        </p:spPr>
        <p:txBody>
          <a:bodyPr wrap="none" rtlCol="0">
            <a:spAutoFit/>
          </a:bodyPr>
          <a:lstStyle/>
          <a:p>
            <a:r>
              <a:rPr lang="en-IN" sz="2800" dirty="0">
                <a:solidFill>
                  <a:schemeClr val="bg1"/>
                </a:solidFill>
              </a:rPr>
              <a:t>Data Science:</a:t>
            </a:r>
          </a:p>
        </p:txBody>
      </p:sp>
      <p:sp>
        <p:nvSpPr>
          <p:cNvPr id="4" name="Rectangle 3">
            <a:extLst>
              <a:ext uri="{FF2B5EF4-FFF2-40B4-BE49-F238E27FC236}">
                <a16:creationId xmlns:a16="http://schemas.microsoft.com/office/drawing/2014/main" id="{0C037FBC-9497-4D59-84DD-1B7091C89CB3}"/>
              </a:ext>
            </a:extLst>
          </p:cNvPr>
          <p:cNvSpPr/>
          <p:nvPr/>
        </p:nvSpPr>
        <p:spPr>
          <a:xfrm>
            <a:off x="1011441" y="3688325"/>
            <a:ext cx="3124940" cy="443884"/>
          </a:xfrm>
          <a:prstGeom prst="rect">
            <a:avLst/>
          </a:prstGeom>
          <a:solidFill>
            <a:srgbClr val="5353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6FAA421-8F39-4447-B93F-220D53496492}"/>
              </a:ext>
            </a:extLst>
          </p:cNvPr>
          <p:cNvSpPr txBox="1"/>
          <p:nvPr/>
        </p:nvSpPr>
        <p:spPr>
          <a:xfrm>
            <a:off x="566945" y="1229889"/>
            <a:ext cx="3835152" cy="4708981"/>
          </a:xfrm>
          <a:prstGeom prst="rect">
            <a:avLst/>
          </a:prstGeom>
          <a:noFill/>
        </p:spPr>
        <p:txBody>
          <a:bodyPr wrap="square" rtlCol="0">
            <a:spAutoFit/>
          </a:bodyPr>
          <a:lstStyle/>
          <a:p>
            <a:r>
              <a:rPr lang="en-IN" sz="1500" dirty="0">
                <a:solidFill>
                  <a:schemeClr val="bg1"/>
                </a:solidFill>
                <a:latin typeface="Times New Roman" panose="02020603050405020304" pitchFamily="18" charset="0"/>
                <a:cs typeface="Times New Roman" panose="02020603050405020304" pitchFamily="18" charset="0"/>
              </a:rPr>
              <a:t>Data science is a "concept to unify statistics,</a:t>
            </a:r>
          </a:p>
          <a:p>
            <a:r>
              <a:rPr lang="en-IN" sz="1500" dirty="0">
                <a:solidFill>
                  <a:schemeClr val="bg1"/>
                </a:solidFill>
                <a:latin typeface="Times New Roman" panose="02020603050405020304" pitchFamily="18" charset="0"/>
                <a:cs typeface="Times New Roman" panose="02020603050405020304" pitchFamily="18" charset="0"/>
              </a:rPr>
              <a:t>data analysis, machine learning and their related methods" in order to "understand and analyse actual phenomena" with data. It employs techniques and theories drawn from many fields within the context of mathematics , statistics, computer science, and information science. Turing award winner Jim Gray  imagined  data science as a "fourth paradigm" of science (empirical ,  theoretical , computational and now data-driven) and asserted that "everything about science is changing because of the impact of information technology" and the data deluge. In 2015, the American Statistical Association  identified database management, statistics and machine learning, and distributed and parallel systems as the three emerging foundational professional communities.</a:t>
            </a:r>
          </a:p>
          <a:p>
            <a:endParaRPr lang="en-IN" sz="15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294C68F-C935-4D86-AC55-E78654DEFCB8}"/>
              </a:ext>
            </a:extLst>
          </p:cNvPr>
          <p:cNvSpPr txBox="1"/>
          <p:nvPr/>
        </p:nvSpPr>
        <p:spPr>
          <a:xfrm>
            <a:off x="1011441" y="6278593"/>
            <a:ext cx="2763898" cy="230832"/>
          </a:xfrm>
          <a:prstGeom prst="rect">
            <a:avLst/>
          </a:prstGeom>
          <a:noFill/>
        </p:spPr>
        <p:txBody>
          <a:bodyPr wrap="none" rtlCol="0">
            <a:spAutoFit/>
          </a:bodyPr>
          <a:lstStyle/>
          <a:p>
            <a:r>
              <a:rPr lang="en-IN" sz="900" dirty="0">
                <a:solidFill>
                  <a:schemeClr val="bg1"/>
                </a:solidFill>
                <a:hlinkClick r:id="rId3">
                  <a:extLst>
                    <a:ext uri="{A12FA001-AC4F-418D-AE19-62706E023703}">
                      <ahyp:hlinkClr xmlns:ahyp="http://schemas.microsoft.com/office/drawing/2018/hyperlinkcolor" val="tx"/>
                    </a:ext>
                  </a:extLst>
                </a:hlinkClick>
              </a:rPr>
              <a:t>Reference: https://en.wikipedia.org/wiki/Data_science</a:t>
            </a:r>
            <a:endParaRPr lang="en-IN" sz="900" dirty="0">
              <a:solidFill>
                <a:schemeClr val="bg1"/>
              </a:solidFill>
            </a:endParaRPr>
          </a:p>
        </p:txBody>
      </p:sp>
      <p:sp>
        <p:nvSpPr>
          <p:cNvPr id="6" name="TextBox 5">
            <a:extLst>
              <a:ext uri="{FF2B5EF4-FFF2-40B4-BE49-F238E27FC236}">
                <a16:creationId xmlns:a16="http://schemas.microsoft.com/office/drawing/2014/main" id="{CEE223E2-7F1C-44D4-99D8-21C4DC984145}"/>
              </a:ext>
            </a:extLst>
          </p:cNvPr>
          <p:cNvSpPr txBox="1"/>
          <p:nvPr/>
        </p:nvSpPr>
        <p:spPr>
          <a:xfrm>
            <a:off x="7774857" y="3217204"/>
            <a:ext cx="1493430" cy="584775"/>
          </a:xfrm>
          <a:prstGeom prst="rect">
            <a:avLst/>
          </a:prstGeom>
          <a:noFill/>
        </p:spPr>
        <p:txBody>
          <a:bodyPr wrap="square" rtlCol="0">
            <a:spAutoFit/>
          </a:bodyPr>
          <a:lstStyle/>
          <a:p>
            <a:r>
              <a:rPr lang="en-IN" sz="1600" b="1" dirty="0"/>
              <a:t>DATA SCIENCE </a:t>
            </a:r>
          </a:p>
          <a:p>
            <a:pPr algn="ctr"/>
            <a:r>
              <a:rPr lang="en-IN" sz="1600" dirty="0"/>
              <a:t>LIFE CYCLE</a:t>
            </a:r>
          </a:p>
        </p:txBody>
      </p:sp>
    </p:spTree>
    <p:extLst>
      <p:ext uri="{BB962C8B-B14F-4D97-AF65-F5344CB8AC3E}">
        <p14:creationId xmlns:p14="http://schemas.microsoft.com/office/powerpoint/2010/main" val="224594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8F711C-C226-4670-9049-BDD2F66A3B04}"/>
              </a:ext>
            </a:extLst>
          </p:cNvPr>
          <p:cNvPicPr>
            <a:picLocks noChangeAspect="1"/>
          </p:cNvPicPr>
          <p:nvPr/>
        </p:nvPicPr>
        <p:blipFill rotWithShape="1">
          <a:blip r:embed="rId2"/>
          <a:srcRect l="21408" t="29903" r="44078" b="18576"/>
          <a:stretch/>
        </p:blipFill>
        <p:spPr>
          <a:xfrm>
            <a:off x="7299780" y="1513309"/>
            <a:ext cx="4702618" cy="4277643"/>
          </a:xfrm>
          <a:prstGeom prst="rect">
            <a:avLst/>
          </a:prstGeom>
        </p:spPr>
      </p:pic>
      <p:sp>
        <p:nvSpPr>
          <p:cNvPr id="3" name="TextBox 2">
            <a:extLst>
              <a:ext uri="{FF2B5EF4-FFF2-40B4-BE49-F238E27FC236}">
                <a16:creationId xmlns:a16="http://schemas.microsoft.com/office/drawing/2014/main" id="{ADACB02D-9EB0-4132-AA20-5DEB7301485A}"/>
              </a:ext>
            </a:extLst>
          </p:cNvPr>
          <p:cNvSpPr txBox="1"/>
          <p:nvPr/>
        </p:nvSpPr>
        <p:spPr>
          <a:xfrm>
            <a:off x="495565" y="435009"/>
            <a:ext cx="11098672" cy="646331"/>
          </a:xfrm>
          <a:prstGeom prst="rect">
            <a:avLst/>
          </a:prstGeom>
          <a:noFill/>
        </p:spPr>
        <p:txBody>
          <a:bodyPr wrap="square" rtlCol="0">
            <a:spAutoFit/>
          </a:bodyPr>
          <a:lstStyle/>
          <a:p>
            <a:r>
              <a:rPr lang="en-IN" dirty="0"/>
              <a:t>Let’s explore how many rooms are available in each type of rooms in each neighbourhoods &amp; average availability of each rooms</a:t>
            </a:r>
          </a:p>
        </p:txBody>
      </p:sp>
      <p:pic>
        <p:nvPicPr>
          <p:cNvPr id="5" name="Picture 4">
            <a:extLst>
              <a:ext uri="{FF2B5EF4-FFF2-40B4-BE49-F238E27FC236}">
                <a16:creationId xmlns:a16="http://schemas.microsoft.com/office/drawing/2014/main" id="{FC76C32A-3E4A-46D5-AFA4-B7E805910D4E}"/>
              </a:ext>
            </a:extLst>
          </p:cNvPr>
          <p:cNvPicPr>
            <a:picLocks noChangeAspect="1"/>
          </p:cNvPicPr>
          <p:nvPr/>
        </p:nvPicPr>
        <p:blipFill rotWithShape="1">
          <a:blip r:embed="rId3"/>
          <a:srcRect l="22152" t="32362" r="39635" b="48609"/>
          <a:stretch/>
        </p:blipFill>
        <p:spPr>
          <a:xfrm>
            <a:off x="248575" y="2920266"/>
            <a:ext cx="4658880" cy="1305019"/>
          </a:xfrm>
          <a:prstGeom prst="rect">
            <a:avLst/>
          </a:prstGeom>
        </p:spPr>
      </p:pic>
      <p:grpSp>
        <p:nvGrpSpPr>
          <p:cNvPr id="6" name="Group 5">
            <a:extLst>
              <a:ext uri="{FF2B5EF4-FFF2-40B4-BE49-F238E27FC236}">
                <a16:creationId xmlns:a16="http://schemas.microsoft.com/office/drawing/2014/main" id="{3BBA464B-9A82-4072-A60F-1B9C562C7991}"/>
              </a:ext>
            </a:extLst>
          </p:cNvPr>
          <p:cNvGrpSpPr/>
          <p:nvPr/>
        </p:nvGrpSpPr>
        <p:grpSpPr>
          <a:xfrm>
            <a:off x="2735699" y="1749203"/>
            <a:ext cx="6804419" cy="5125640"/>
            <a:chOff x="2735699" y="1749203"/>
            <a:chExt cx="6804419" cy="5125640"/>
          </a:xfrm>
        </p:grpSpPr>
        <p:sp>
          <p:nvSpPr>
            <p:cNvPr id="7" name="Freeform: Shape 6">
              <a:extLst>
                <a:ext uri="{FF2B5EF4-FFF2-40B4-BE49-F238E27FC236}">
                  <a16:creationId xmlns:a16="http://schemas.microsoft.com/office/drawing/2014/main" id="{904EA25B-3C46-4BEA-BAE4-BEF6EB039B68}"/>
                </a:ext>
              </a:extLst>
            </p:cNvPr>
            <p:cNvSpPr>
              <a:spLocks/>
            </p:cNvSpPr>
            <p:nvPr/>
          </p:nvSpPr>
          <p:spPr bwMode="auto">
            <a:xfrm>
              <a:off x="4878027" y="5790952"/>
              <a:ext cx="3929555" cy="1083891"/>
            </a:xfrm>
            <a:custGeom>
              <a:avLst/>
              <a:gdLst>
                <a:gd name="connsiteX0" fmla="*/ 1835033 w 3929555"/>
                <a:gd name="connsiteY0" fmla="*/ 0 h 1083891"/>
                <a:gd name="connsiteX1" fmla="*/ 1857001 w 3929555"/>
                <a:gd name="connsiteY1" fmla="*/ 0 h 1083891"/>
                <a:gd name="connsiteX2" fmla="*/ 1878510 w 3929555"/>
                <a:gd name="connsiteY2" fmla="*/ 0 h 1083891"/>
                <a:gd name="connsiteX3" fmla="*/ 1920156 w 3929555"/>
                <a:gd name="connsiteY3" fmla="*/ 3205 h 1083891"/>
                <a:gd name="connsiteX4" fmla="*/ 1981024 w 3929555"/>
                <a:gd name="connsiteY4" fmla="*/ 11904 h 1083891"/>
                <a:gd name="connsiteX5" fmla="*/ 2058367 w 3929555"/>
                <a:gd name="connsiteY5" fmla="*/ 33881 h 1083891"/>
                <a:gd name="connsiteX6" fmla="*/ 2131132 w 3929555"/>
                <a:gd name="connsiteY6" fmla="*/ 65472 h 1083891"/>
                <a:gd name="connsiteX7" fmla="*/ 2198864 w 3929555"/>
                <a:gd name="connsiteY7" fmla="*/ 105762 h 1083891"/>
                <a:gd name="connsiteX8" fmla="*/ 2260648 w 3929555"/>
                <a:gd name="connsiteY8" fmla="*/ 154293 h 1083891"/>
                <a:gd name="connsiteX9" fmla="*/ 2315107 w 3929555"/>
                <a:gd name="connsiteY9" fmla="*/ 211066 h 1083891"/>
                <a:gd name="connsiteX10" fmla="*/ 2362703 w 3929555"/>
                <a:gd name="connsiteY10" fmla="*/ 273790 h 1083891"/>
                <a:gd name="connsiteX11" fmla="*/ 2382839 w 3929555"/>
                <a:gd name="connsiteY11" fmla="*/ 307671 h 1083891"/>
                <a:gd name="connsiteX12" fmla="*/ 2407095 w 3929555"/>
                <a:gd name="connsiteY12" fmla="*/ 302177 h 1083891"/>
                <a:gd name="connsiteX13" fmla="*/ 2457437 w 3929555"/>
                <a:gd name="connsiteY13" fmla="*/ 297140 h 1083891"/>
                <a:gd name="connsiteX14" fmla="*/ 2483065 w 3929555"/>
                <a:gd name="connsiteY14" fmla="*/ 296225 h 1083891"/>
                <a:gd name="connsiteX15" fmla="*/ 2503201 w 3929555"/>
                <a:gd name="connsiteY15" fmla="*/ 296225 h 1083891"/>
                <a:gd name="connsiteX16" fmla="*/ 2541643 w 3929555"/>
                <a:gd name="connsiteY16" fmla="*/ 299887 h 1083891"/>
                <a:gd name="connsiteX17" fmla="*/ 2580087 w 3929555"/>
                <a:gd name="connsiteY17" fmla="*/ 306297 h 1083891"/>
                <a:gd name="connsiteX18" fmla="*/ 2617156 w 3929555"/>
                <a:gd name="connsiteY18" fmla="*/ 315912 h 1083891"/>
                <a:gd name="connsiteX19" fmla="*/ 2652395 w 3929555"/>
                <a:gd name="connsiteY19" fmla="*/ 329189 h 1083891"/>
                <a:gd name="connsiteX20" fmla="*/ 2687177 w 3929555"/>
                <a:gd name="connsiteY20" fmla="*/ 344298 h 1083891"/>
                <a:gd name="connsiteX21" fmla="*/ 2719669 w 3929555"/>
                <a:gd name="connsiteY21" fmla="*/ 362154 h 1083891"/>
                <a:gd name="connsiteX22" fmla="*/ 2750332 w 3929555"/>
                <a:gd name="connsiteY22" fmla="*/ 383215 h 1083891"/>
                <a:gd name="connsiteX23" fmla="*/ 2779622 w 3929555"/>
                <a:gd name="connsiteY23" fmla="*/ 406107 h 1083891"/>
                <a:gd name="connsiteX24" fmla="*/ 2806166 w 3929555"/>
                <a:gd name="connsiteY24" fmla="*/ 431746 h 1083891"/>
                <a:gd name="connsiteX25" fmla="*/ 2831336 w 3929555"/>
                <a:gd name="connsiteY25" fmla="*/ 458759 h 1083891"/>
                <a:gd name="connsiteX26" fmla="*/ 2854219 w 3929555"/>
                <a:gd name="connsiteY26" fmla="*/ 488061 h 1083891"/>
                <a:gd name="connsiteX27" fmla="*/ 2874355 w 3929555"/>
                <a:gd name="connsiteY27" fmla="*/ 519652 h 1083891"/>
                <a:gd name="connsiteX28" fmla="*/ 2892203 w 3929555"/>
                <a:gd name="connsiteY28" fmla="*/ 552159 h 1083891"/>
                <a:gd name="connsiteX29" fmla="*/ 2907306 w 3929555"/>
                <a:gd name="connsiteY29" fmla="*/ 586497 h 1083891"/>
                <a:gd name="connsiteX30" fmla="*/ 2918746 w 3929555"/>
                <a:gd name="connsiteY30" fmla="*/ 622667 h 1083891"/>
                <a:gd name="connsiteX31" fmla="*/ 2924239 w 3929555"/>
                <a:gd name="connsiteY31" fmla="*/ 640981 h 1083891"/>
                <a:gd name="connsiteX32" fmla="*/ 2945748 w 3929555"/>
                <a:gd name="connsiteY32" fmla="*/ 648764 h 1083891"/>
                <a:gd name="connsiteX33" fmla="*/ 2986479 w 3929555"/>
                <a:gd name="connsiteY33" fmla="*/ 666620 h 1083891"/>
                <a:gd name="connsiteX34" fmla="*/ 3025836 w 3929555"/>
                <a:gd name="connsiteY34" fmla="*/ 688596 h 1083891"/>
                <a:gd name="connsiteX35" fmla="*/ 3061991 w 3929555"/>
                <a:gd name="connsiteY35" fmla="*/ 714235 h 1083891"/>
                <a:gd name="connsiteX36" fmla="*/ 3094942 w 3929555"/>
                <a:gd name="connsiteY36" fmla="*/ 743080 h 1083891"/>
                <a:gd name="connsiteX37" fmla="*/ 3126062 w 3929555"/>
                <a:gd name="connsiteY37" fmla="*/ 775129 h 1083891"/>
                <a:gd name="connsiteX38" fmla="*/ 3153064 w 3929555"/>
                <a:gd name="connsiteY38" fmla="*/ 810382 h 1083891"/>
                <a:gd name="connsiteX39" fmla="*/ 3177777 w 3929555"/>
                <a:gd name="connsiteY39" fmla="*/ 847468 h 1083891"/>
                <a:gd name="connsiteX40" fmla="*/ 3187845 w 3929555"/>
                <a:gd name="connsiteY40" fmla="*/ 867613 h 1083891"/>
                <a:gd name="connsiteX41" fmla="*/ 3202947 w 3929555"/>
                <a:gd name="connsiteY41" fmla="*/ 854335 h 1083891"/>
                <a:gd name="connsiteX42" fmla="*/ 3235897 w 3929555"/>
                <a:gd name="connsiteY42" fmla="*/ 829612 h 1083891"/>
                <a:gd name="connsiteX43" fmla="*/ 3270222 w 3929555"/>
                <a:gd name="connsiteY43" fmla="*/ 808551 h 1083891"/>
                <a:gd name="connsiteX44" fmla="*/ 3306833 w 3929555"/>
                <a:gd name="connsiteY44" fmla="*/ 790237 h 1083891"/>
                <a:gd name="connsiteX45" fmla="*/ 3345276 w 3929555"/>
                <a:gd name="connsiteY45" fmla="*/ 774671 h 1083891"/>
                <a:gd name="connsiteX46" fmla="*/ 3386006 w 3929555"/>
                <a:gd name="connsiteY46" fmla="*/ 763225 h 1083891"/>
                <a:gd name="connsiteX47" fmla="*/ 3427195 w 3929555"/>
                <a:gd name="connsiteY47" fmla="*/ 755441 h 1083891"/>
                <a:gd name="connsiteX48" fmla="*/ 3470215 w 3929555"/>
                <a:gd name="connsiteY48" fmla="*/ 751321 h 1083891"/>
                <a:gd name="connsiteX49" fmla="*/ 3492181 w 3929555"/>
                <a:gd name="connsiteY49" fmla="*/ 750863 h 1083891"/>
                <a:gd name="connsiteX50" fmla="*/ 3515063 w 3929555"/>
                <a:gd name="connsiteY50" fmla="*/ 751321 h 1083891"/>
                <a:gd name="connsiteX51" fmla="*/ 3560828 w 3929555"/>
                <a:gd name="connsiteY51" fmla="*/ 756357 h 1083891"/>
                <a:gd name="connsiteX52" fmla="*/ 3605220 w 3929555"/>
                <a:gd name="connsiteY52" fmla="*/ 765056 h 1083891"/>
                <a:gd name="connsiteX53" fmla="*/ 3647782 w 3929555"/>
                <a:gd name="connsiteY53" fmla="*/ 778333 h 1083891"/>
                <a:gd name="connsiteX54" fmla="*/ 3688970 w 3929555"/>
                <a:gd name="connsiteY54" fmla="*/ 795274 h 1083891"/>
                <a:gd name="connsiteX55" fmla="*/ 3727413 w 3929555"/>
                <a:gd name="connsiteY55" fmla="*/ 816792 h 1083891"/>
                <a:gd name="connsiteX56" fmla="*/ 3763567 w 3929555"/>
                <a:gd name="connsiteY56" fmla="*/ 841058 h 1083891"/>
                <a:gd name="connsiteX57" fmla="*/ 3797433 w 3929555"/>
                <a:gd name="connsiteY57" fmla="*/ 868986 h 1083891"/>
                <a:gd name="connsiteX58" fmla="*/ 3828095 w 3929555"/>
                <a:gd name="connsiteY58" fmla="*/ 899662 h 1083891"/>
                <a:gd name="connsiteX59" fmla="*/ 3856012 w 3929555"/>
                <a:gd name="connsiteY59" fmla="*/ 933542 h 1083891"/>
                <a:gd name="connsiteX60" fmla="*/ 3880267 w 3929555"/>
                <a:gd name="connsiteY60" fmla="*/ 969712 h 1083891"/>
                <a:gd name="connsiteX61" fmla="*/ 3901777 w 3929555"/>
                <a:gd name="connsiteY61" fmla="*/ 1008629 h 1083891"/>
                <a:gd name="connsiteX62" fmla="*/ 3919168 w 3929555"/>
                <a:gd name="connsiteY62" fmla="*/ 1049377 h 1083891"/>
                <a:gd name="connsiteX63" fmla="*/ 3929555 w 3929555"/>
                <a:gd name="connsiteY63" fmla="*/ 1083891 h 1083891"/>
                <a:gd name="connsiteX64" fmla="*/ 0 w 3929555"/>
                <a:gd name="connsiteY64" fmla="*/ 1083891 h 1083891"/>
                <a:gd name="connsiteX65" fmla="*/ 46083 w 3929555"/>
                <a:gd name="connsiteY65" fmla="*/ 1041135 h 1083891"/>
                <a:gd name="connsiteX66" fmla="*/ 110154 w 3929555"/>
                <a:gd name="connsiteY66" fmla="*/ 995351 h 1083891"/>
                <a:gd name="connsiteX67" fmla="*/ 144019 w 3929555"/>
                <a:gd name="connsiteY67" fmla="*/ 976580 h 1083891"/>
                <a:gd name="connsiteX68" fmla="*/ 159579 w 3929555"/>
                <a:gd name="connsiteY68" fmla="*/ 956892 h 1083891"/>
                <a:gd name="connsiteX69" fmla="*/ 192530 w 3929555"/>
                <a:gd name="connsiteY69" fmla="*/ 918891 h 1083891"/>
                <a:gd name="connsiteX70" fmla="*/ 228227 w 3929555"/>
                <a:gd name="connsiteY70" fmla="*/ 884553 h 1083891"/>
                <a:gd name="connsiteX71" fmla="*/ 266669 w 3929555"/>
                <a:gd name="connsiteY71" fmla="*/ 852504 h 1083891"/>
                <a:gd name="connsiteX72" fmla="*/ 308315 w 3929555"/>
                <a:gd name="connsiteY72" fmla="*/ 824118 h 1083891"/>
                <a:gd name="connsiteX73" fmla="*/ 352250 w 3929555"/>
                <a:gd name="connsiteY73" fmla="*/ 798936 h 1083891"/>
                <a:gd name="connsiteX74" fmla="*/ 398014 w 3929555"/>
                <a:gd name="connsiteY74" fmla="*/ 777418 h 1083891"/>
                <a:gd name="connsiteX75" fmla="*/ 446068 w 3929555"/>
                <a:gd name="connsiteY75" fmla="*/ 760020 h 1083891"/>
                <a:gd name="connsiteX76" fmla="*/ 470324 w 3929555"/>
                <a:gd name="connsiteY76" fmla="*/ 752694 h 1083891"/>
                <a:gd name="connsiteX77" fmla="*/ 476272 w 3929555"/>
                <a:gd name="connsiteY77" fmla="*/ 727971 h 1083891"/>
                <a:gd name="connsiteX78" fmla="*/ 491832 w 3929555"/>
                <a:gd name="connsiteY78" fmla="*/ 678524 h 1083891"/>
                <a:gd name="connsiteX79" fmla="*/ 510597 w 3929555"/>
                <a:gd name="connsiteY79" fmla="*/ 630908 h 1083891"/>
                <a:gd name="connsiteX80" fmla="*/ 533936 w 3929555"/>
                <a:gd name="connsiteY80" fmla="*/ 585124 h 1083891"/>
                <a:gd name="connsiteX81" fmla="*/ 560022 w 3929555"/>
                <a:gd name="connsiteY81" fmla="*/ 542544 h 1083891"/>
                <a:gd name="connsiteX82" fmla="*/ 590228 w 3929555"/>
                <a:gd name="connsiteY82" fmla="*/ 501796 h 1083891"/>
                <a:gd name="connsiteX83" fmla="*/ 623178 w 3929555"/>
                <a:gd name="connsiteY83" fmla="*/ 464253 h 1083891"/>
                <a:gd name="connsiteX84" fmla="*/ 658875 w 3929555"/>
                <a:gd name="connsiteY84" fmla="*/ 429457 h 1083891"/>
                <a:gd name="connsiteX85" fmla="*/ 698233 w 3929555"/>
                <a:gd name="connsiteY85" fmla="*/ 397408 h 1083891"/>
                <a:gd name="connsiteX86" fmla="*/ 739421 w 3929555"/>
                <a:gd name="connsiteY86" fmla="*/ 368564 h 1083891"/>
                <a:gd name="connsiteX87" fmla="*/ 783355 w 3929555"/>
                <a:gd name="connsiteY87" fmla="*/ 343840 h 1083891"/>
                <a:gd name="connsiteX88" fmla="*/ 829578 w 3929555"/>
                <a:gd name="connsiteY88" fmla="*/ 321864 h 1083891"/>
                <a:gd name="connsiteX89" fmla="*/ 877631 w 3929555"/>
                <a:gd name="connsiteY89" fmla="*/ 304466 h 1083891"/>
                <a:gd name="connsiteX90" fmla="*/ 928430 w 3929555"/>
                <a:gd name="connsiteY90" fmla="*/ 291188 h 1083891"/>
                <a:gd name="connsiteX91" fmla="*/ 979687 w 3929555"/>
                <a:gd name="connsiteY91" fmla="*/ 282032 h 1083891"/>
                <a:gd name="connsiteX92" fmla="*/ 1032775 w 3929555"/>
                <a:gd name="connsiteY92" fmla="*/ 277453 h 1083891"/>
                <a:gd name="connsiteX93" fmla="*/ 1059776 w 3929555"/>
                <a:gd name="connsiteY93" fmla="*/ 276537 h 1083891"/>
                <a:gd name="connsiteX94" fmla="*/ 1094557 w 3929555"/>
                <a:gd name="connsiteY94" fmla="*/ 277453 h 1083891"/>
                <a:gd name="connsiteX95" fmla="*/ 1161374 w 3929555"/>
                <a:gd name="connsiteY95" fmla="*/ 285236 h 1083891"/>
                <a:gd name="connsiteX96" fmla="*/ 1225902 w 3929555"/>
                <a:gd name="connsiteY96" fmla="*/ 299887 h 1083891"/>
                <a:gd name="connsiteX97" fmla="*/ 1287685 w 3929555"/>
                <a:gd name="connsiteY97" fmla="*/ 321406 h 1083891"/>
                <a:gd name="connsiteX98" fmla="*/ 1317432 w 3929555"/>
                <a:gd name="connsiteY98" fmla="*/ 335141 h 1083891"/>
                <a:gd name="connsiteX99" fmla="*/ 1327043 w 3929555"/>
                <a:gd name="connsiteY99" fmla="*/ 316370 h 1083891"/>
                <a:gd name="connsiteX100" fmla="*/ 1348095 w 3929555"/>
                <a:gd name="connsiteY100" fmla="*/ 281116 h 1083891"/>
                <a:gd name="connsiteX101" fmla="*/ 1371434 w 3929555"/>
                <a:gd name="connsiteY101" fmla="*/ 246320 h 1083891"/>
                <a:gd name="connsiteX102" fmla="*/ 1397063 w 3929555"/>
                <a:gd name="connsiteY102" fmla="*/ 214271 h 1083891"/>
                <a:gd name="connsiteX103" fmla="*/ 1424064 w 3929555"/>
                <a:gd name="connsiteY103" fmla="*/ 183595 h 1083891"/>
                <a:gd name="connsiteX104" fmla="*/ 1453811 w 3929555"/>
                <a:gd name="connsiteY104" fmla="*/ 155209 h 1083891"/>
                <a:gd name="connsiteX105" fmla="*/ 1485390 w 3929555"/>
                <a:gd name="connsiteY105" fmla="*/ 128196 h 1083891"/>
                <a:gd name="connsiteX106" fmla="*/ 1518340 w 3929555"/>
                <a:gd name="connsiteY106" fmla="*/ 103931 h 1083891"/>
                <a:gd name="connsiteX107" fmla="*/ 1553579 w 3929555"/>
                <a:gd name="connsiteY107" fmla="*/ 81954 h 1083891"/>
                <a:gd name="connsiteX108" fmla="*/ 1589734 w 3929555"/>
                <a:gd name="connsiteY108" fmla="*/ 62725 h 1083891"/>
                <a:gd name="connsiteX109" fmla="*/ 1627718 w 3929555"/>
                <a:gd name="connsiteY109" fmla="*/ 45327 h 1083891"/>
                <a:gd name="connsiteX110" fmla="*/ 1666618 w 3929555"/>
                <a:gd name="connsiteY110" fmla="*/ 30676 h 1083891"/>
                <a:gd name="connsiteX111" fmla="*/ 1707807 w 3929555"/>
                <a:gd name="connsiteY111" fmla="*/ 18772 h 1083891"/>
                <a:gd name="connsiteX112" fmla="*/ 1748996 w 3929555"/>
                <a:gd name="connsiteY112" fmla="*/ 9615 h 1083891"/>
                <a:gd name="connsiteX113" fmla="*/ 1792015 w 3929555"/>
                <a:gd name="connsiteY113" fmla="*/ 3663 h 10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929555" h="1083891">
                  <a:moveTo>
                    <a:pt x="1835033" y="0"/>
                  </a:moveTo>
                  <a:lnTo>
                    <a:pt x="1857001" y="0"/>
                  </a:lnTo>
                  <a:lnTo>
                    <a:pt x="1878510" y="0"/>
                  </a:lnTo>
                  <a:lnTo>
                    <a:pt x="1920156" y="3205"/>
                  </a:lnTo>
                  <a:lnTo>
                    <a:pt x="1981024" y="11904"/>
                  </a:lnTo>
                  <a:lnTo>
                    <a:pt x="2058367" y="33881"/>
                  </a:lnTo>
                  <a:lnTo>
                    <a:pt x="2131132" y="65472"/>
                  </a:lnTo>
                  <a:lnTo>
                    <a:pt x="2198864" y="105762"/>
                  </a:lnTo>
                  <a:lnTo>
                    <a:pt x="2260648" y="154293"/>
                  </a:lnTo>
                  <a:lnTo>
                    <a:pt x="2315107" y="211066"/>
                  </a:lnTo>
                  <a:lnTo>
                    <a:pt x="2362703" y="273790"/>
                  </a:lnTo>
                  <a:lnTo>
                    <a:pt x="2382839" y="307671"/>
                  </a:lnTo>
                  <a:lnTo>
                    <a:pt x="2407095" y="302177"/>
                  </a:lnTo>
                  <a:lnTo>
                    <a:pt x="2457437" y="297140"/>
                  </a:lnTo>
                  <a:lnTo>
                    <a:pt x="2483065" y="296225"/>
                  </a:lnTo>
                  <a:lnTo>
                    <a:pt x="2503201" y="296225"/>
                  </a:lnTo>
                  <a:lnTo>
                    <a:pt x="2541643" y="299887"/>
                  </a:lnTo>
                  <a:lnTo>
                    <a:pt x="2580087" y="306297"/>
                  </a:lnTo>
                  <a:lnTo>
                    <a:pt x="2617156" y="315912"/>
                  </a:lnTo>
                  <a:lnTo>
                    <a:pt x="2652395" y="329189"/>
                  </a:lnTo>
                  <a:lnTo>
                    <a:pt x="2687177" y="344298"/>
                  </a:lnTo>
                  <a:lnTo>
                    <a:pt x="2719669" y="362154"/>
                  </a:lnTo>
                  <a:lnTo>
                    <a:pt x="2750332" y="383215"/>
                  </a:lnTo>
                  <a:lnTo>
                    <a:pt x="2779622" y="406107"/>
                  </a:lnTo>
                  <a:lnTo>
                    <a:pt x="2806166" y="431746"/>
                  </a:lnTo>
                  <a:lnTo>
                    <a:pt x="2831336" y="458759"/>
                  </a:lnTo>
                  <a:lnTo>
                    <a:pt x="2854219" y="488061"/>
                  </a:lnTo>
                  <a:lnTo>
                    <a:pt x="2874355" y="519652"/>
                  </a:lnTo>
                  <a:lnTo>
                    <a:pt x="2892203" y="552159"/>
                  </a:lnTo>
                  <a:lnTo>
                    <a:pt x="2907306" y="586497"/>
                  </a:lnTo>
                  <a:lnTo>
                    <a:pt x="2918746" y="622667"/>
                  </a:lnTo>
                  <a:lnTo>
                    <a:pt x="2924239" y="640981"/>
                  </a:lnTo>
                  <a:lnTo>
                    <a:pt x="2945748" y="648764"/>
                  </a:lnTo>
                  <a:lnTo>
                    <a:pt x="2986479" y="666620"/>
                  </a:lnTo>
                  <a:lnTo>
                    <a:pt x="3025836" y="688596"/>
                  </a:lnTo>
                  <a:lnTo>
                    <a:pt x="3061991" y="714235"/>
                  </a:lnTo>
                  <a:lnTo>
                    <a:pt x="3094942" y="743080"/>
                  </a:lnTo>
                  <a:lnTo>
                    <a:pt x="3126062" y="775129"/>
                  </a:lnTo>
                  <a:lnTo>
                    <a:pt x="3153064" y="810382"/>
                  </a:lnTo>
                  <a:lnTo>
                    <a:pt x="3177777" y="847468"/>
                  </a:lnTo>
                  <a:lnTo>
                    <a:pt x="3187845" y="867613"/>
                  </a:lnTo>
                  <a:lnTo>
                    <a:pt x="3202947" y="854335"/>
                  </a:lnTo>
                  <a:lnTo>
                    <a:pt x="3235897" y="829612"/>
                  </a:lnTo>
                  <a:lnTo>
                    <a:pt x="3270222" y="808551"/>
                  </a:lnTo>
                  <a:lnTo>
                    <a:pt x="3306833" y="790237"/>
                  </a:lnTo>
                  <a:lnTo>
                    <a:pt x="3345276" y="774671"/>
                  </a:lnTo>
                  <a:lnTo>
                    <a:pt x="3386006" y="763225"/>
                  </a:lnTo>
                  <a:lnTo>
                    <a:pt x="3427195" y="755441"/>
                  </a:lnTo>
                  <a:lnTo>
                    <a:pt x="3470215" y="751321"/>
                  </a:lnTo>
                  <a:lnTo>
                    <a:pt x="3492181" y="750863"/>
                  </a:lnTo>
                  <a:lnTo>
                    <a:pt x="3515063" y="751321"/>
                  </a:lnTo>
                  <a:lnTo>
                    <a:pt x="3560828" y="756357"/>
                  </a:lnTo>
                  <a:lnTo>
                    <a:pt x="3605220" y="765056"/>
                  </a:lnTo>
                  <a:lnTo>
                    <a:pt x="3647782" y="778333"/>
                  </a:lnTo>
                  <a:lnTo>
                    <a:pt x="3688970" y="795274"/>
                  </a:lnTo>
                  <a:lnTo>
                    <a:pt x="3727413" y="816792"/>
                  </a:lnTo>
                  <a:lnTo>
                    <a:pt x="3763567" y="841058"/>
                  </a:lnTo>
                  <a:lnTo>
                    <a:pt x="3797433" y="868986"/>
                  </a:lnTo>
                  <a:lnTo>
                    <a:pt x="3828095" y="899662"/>
                  </a:lnTo>
                  <a:lnTo>
                    <a:pt x="3856012" y="933542"/>
                  </a:lnTo>
                  <a:lnTo>
                    <a:pt x="3880267" y="969712"/>
                  </a:lnTo>
                  <a:lnTo>
                    <a:pt x="3901777" y="1008629"/>
                  </a:lnTo>
                  <a:lnTo>
                    <a:pt x="3919168" y="1049377"/>
                  </a:lnTo>
                  <a:lnTo>
                    <a:pt x="3929555" y="1083891"/>
                  </a:lnTo>
                  <a:lnTo>
                    <a:pt x="0" y="1083891"/>
                  </a:lnTo>
                  <a:lnTo>
                    <a:pt x="46083" y="1041135"/>
                  </a:lnTo>
                  <a:lnTo>
                    <a:pt x="110154" y="995351"/>
                  </a:lnTo>
                  <a:lnTo>
                    <a:pt x="144019" y="976580"/>
                  </a:lnTo>
                  <a:lnTo>
                    <a:pt x="159579" y="956892"/>
                  </a:lnTo>
                  <a:lnTo>
                    <a:pt x="192530" y="918891"/>
                  </a:lnTo>
                  <a:lnTo>
                    <a:pt x="228227" y="884553"/>
                  </a:lnTo>
                  <a:lnTo>
                    <a:pt x="266669" y="852504"/>
                  </a:lnTo>
                  <a:lnTo>
                    <a:pt x="308315" y="824118"/>
                  </a:lnTo>
                  <a:lnTo>
                    <a:pt x="352250" y="798936"/>
                  </a:lnTo>
                  <a:lnTo>
                    <a:pt x="398014" y="777418"/>
                  </a:lnTo>
                  <a:lnTo>
                    <a:pt x="446068" y="760020"/>
                  </a:lnTo>
                  <a:lnTo>
                    <a:pt x="470324" y="752694"/>
                  </a:lnTo>
                  <a:lnTo>
                    <a:pt x="476272" y="727971"/>
                  </a:lnTo>
                  <a:lnTo>
                    <a:pt x="491832" y="678524"/>
                  </a:lnTo>
                  <a:lnTo>
                    <a:pt x="510597" y="630908"/>
                  </a:lnTo>
                  <a:lnTo>
                    <a:pt x="533936" y="585124"/>
                  </a:lnTo>
                  <a:lnTo>
                    <a:pt x="560022" y="542544"/>
                  </a:lnTo>
                  <a:lnTo>
                    <a:pt x="590228" y="501796"/>
                  </a:lnTo>
                  <a:lnTo>
                    <a:pt x="623178" y="464253"/>
                  </a:lnTo>
                  <a:lnTo>
                    <a:pt x="658875" y="429457"/>
                  </a:lnTo>
                  <a:lnTo>
                    <a:pt x="698233" y="397408"/>
                  </a:lnTo>
                  <a:lnTo>
                    <a:pt x="739421" y="368564"/>
                  </a:lnTo>
                  <a:lnTo>
                    <a:pt x="783355" y="343840"/>
                  </a:lnTo>
                  <a:lnTo>
                    <a:pt x="829578" y="321864"/>
                  </a:lnTo>
                  <a:lnTo>
                    <a:pt x="877631" y="304466"/>
                  </a:lnTo>
                  <a:lnTo>
                    <a:pt x="928430" y="291188"/>
                  </a:lnTo>
                  <a:lnTo>
                    <a:pt x="979687" y="282032"/>
                  </a:lnTo>
                  <a:lnTo>
                    <a:pt x="1032775" y="277453"/>
                  </a:lnTo>
                  <a:lnTo>
                    <a:pt x="1059776" y="276537"/>
                  </a:lnTo>
                  <a:lnTo>
                    <a:pt x="1094557" y="277453"/>
                  </a:lnTo>
                  <a:lnTo>
                    <a:pt x="1161374" y="285236"/>
                  </a:lnTo>
                  <a:lnTo>
                    <a:pt x="1225902" y="299887"/>
                  </a:lnTo>
                  <a:lnTo>
                    <a:pt x="1287685" y="321406"/>
                  </a:lnTo>
                  <a:lnTo>
                    <a:pt x="1317432" y="335141"/>
                  </a:lnTo>
                  <a:lnTo>
                    <a:pt x="1327043" y="316370"/>
                  </a:lnTo>
                  <a:lnTo>
                    <a:pt x="1348095" y="281116"/>
                  </a:lnTo>
                  <a:lnTo>
                    <a:pt x="1371434" y="246320"/>
                  </a:lnTo>
                  <a:lnTo>
                    <a:pt x="1397063" y="214271"/>
                  </a:lnTo>
                  <a:lnTo>
                    <a:pt x="1424064" y="183595"/>
                  </a:lnTo>
                  <a:lnTo>
                    <a:pt x="1453811" y="155209"/>
                  </a:lnTo>
                  <a:lnTo>
                    <a:pt x="1485390" y="128196"/>
                  </a:lnTo>
                  <a:lnTo>
                    <a:pt x="1518340" y="103931"/>
                  </a:lnTo>
                  <a:lnTo>
                    <a:pt x="1553579" y="81954"/>
                  </a:lnTo>
                  <a:lnTo>
                    <a:pt x="1589734" y="62725"/>
                  </a:lnTo>
                  <a:lnTo>
                    <a:pt x="1627718" y="45327"/>
                  </a:lnTo>
                  <a:lnTo>
                    <a:pt x="1666618" y="30676"/>
                  </a:lnTo>
                  <a:lnTo>
                    <a:pt x="1707807" y="18772"/>
                  </a:lnTo>
                  <a:lnTo>
                    <a:pt x="1748996" y="9615"/>
                  </a:lnTo>
                  <a:lnTo>
                    <a:pt x="1792015" y="3663"/>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Freeform: Shape 7">
              <a:extLst>
                <a:ext uri="{FF2B5EF4-FFF2-40B4-BE49-F238E27FC236}">
                  <a16:creationId xmlns:a16="http://schemas.microsoft.com/office/drawing/2014/main" id="{44E65E9E-956D-4F26-9D75-6C17D6648EA5}"/>
                </a:ext>
              </a:extLst>
            </p:cNvPr>
            <p:cNvSpPr>
              <a:spLocks/>
            </p:cNvSpPr>
            <p:nvPr/>
          </p:nvSpPr>
          <p:spPr bwMode="auto">
            <a:xfrm>
              <a:off x="2735699" y="5931940"/>
              <a:ext cx="3693177" cy="942903"/>
            </a:xfrm>
            <a:custGeom>
              <a:avLst/>
              <a:gdLst>
                <a:gd name="connsiteX0" fmla="*/ 1985219 w 3693177"/>
                <a:gd name="connsiteY0" fmla="*/ 0 h 942903"/>
                <a:gd name="connsiteX1" fmla="*/ 2006280 w 3693177"/>
                <a:gd name="connsiteY1" fmla="*/ 0 h 942903"/>
                <a:gd name="connsiteX2" fmla="*/ 2028257 w 3693177"/>
                <a:gd name="connsiteY2" fmla="*/ 0 h 942903"/>
                <a:gd name="connsiteX3" fmla="*/ 2072211 w 3693177"/>
                <a:gd name="connsiteY3" fmla="*/ 3206 h 942903"/>
                <a:gd name="connsiteX4" fmla="*/ 2114334 w 3693177"/>
                <a:gd name="connsiteY4" fmla="*/ 9159 h 942903"/>
                <a:gd name="connsiteX5" fmla="*/ 2156457 w 3693177"/>
                <a:gd name="connsiteY5" fmla="*/ 18318 h 942903"/>
                <a:gd name="connsiteX6" fmla="*/ 2196748 w 3693177"/>
                <a:gd name="connsiteY6" fmla="*/ 30224 h 942903"/>
                <a:gd name="connsiteX7" fmla="*/ 2236123 w 3693177"/>
                <a:gd name="connsiteY7" fmla="*/ 44878 h 942903"/>
                <a:gd name="connsiteX8" fmla="*/ 2274124 w 3693177"/>
                <a:gd name="connsiteY8" fmla="*/ 62279 h 942903"/>
                <a:gd name="connsiteX9" fmla="*/ 2310295 w 3693177"/>
                <a:gd name="connsiteY9" fmla="*/ 81971 h 942903"/>
                <a:gd name="connsiteX10" fmla="*/ 2345091 w 3693177"/>
                <a:gd name="connsiteY10" fmla="*/ 104409 h 942903"/>
                <a:gd name="connsiteX11" fmla="*/ 2378515 w 3693177"/>
                <a:gd name="connsiteY11" fmla="*/ 128680 h 942903"/>
                <a:gd name="connsiteX12" fmla="*/ 2410107 w 3693177"/>
                <a:gd name="connsiteY12" fmla="*/ 154782 h 942903"/>
                <a:gd name="connsiteX13" fmla="*/ 2439868 w 3693177"/>
                <a:gd name="connsiteY13" fmla="*/ 183174 h 942903"/>
                <a:gd name="connsiteX14" fmla="*/ 2467339 w 3693177"/>
                <a:gd name="connsiteY14" fmla="*/ 214314 h 942903"/>
                <a:gd name="connsiteX15" fmla="*/ 2492521 w 3693177"/>
                <a:gd name="connsiteY15" fmla="*/ 246369 h 942903"/>
                <a:gd name="connsiteX16" fmla="*/ 2516328 w 3693177"/>
                <a:gd name="connsiteY16" fmla="*/ 280715 h 942903"/>
                <a:gd name="connsiteX17" fmla="*/ 2536933 w 3693177"/>
                <a:gd name="connsiteY17" fmla="*/ 316433 h 942903"/>
                <a:gd name="connsiteX18" fmla="*/ 2546547 w 3693177"/>
                <a:gd name="connsiteY18" fmla="*/ 334751 h 942903"/>
                <a:gd name="connsiteX19" fmla="*/ 2576308 w 3693177"/>
                <a:gd name="connsiteY19" fmla="*/ 321013 h 942903"/>
                <a:gd name="connsiteX20" fmla="*/ 2637660 w 3693177"/>
                <a:gd name="connsiteY20" fmla="*/ 299490 h 942903"/>
                <a:gd name="connsiteX21" fmla="*/ 2702674 w 3693177"/>
                <a:gd name="connsiteY21" fmla="*/ 284836 h 942903"/>
                <a:gd name="connsiteX22" fmla="*/ 2770437 w 3693177"/>
                <a:gd name="connsiteY22" fmla="*/ 277051 h 942903"/>
                <a:gd name="connsiteX23" fmla="*/ 2804776 w 3693177"/>
                <a:gd name="connsiteY23" fmla="*/ 276593 h 942903"/>
                <a:gd name="connsiteX24" fmla="*/ 2831331 w 3693177"/>
                <a:gd name="connsiteY24" fmla="*/ 277051 h 942903"/>
                <a:gd name="connsiteX25" fmla="*/ 2884901 w 3693177"/>
                <a:gd name="connsiteY25" fmla="*/ 281630 h 942903"/>
                <a:gd name="connsiteX26" fmla="*/ 2936180 w 3693177"/>
                <a:gd name="connsiteY26" fmla="*/ 290789 h 942903"/>
                <a:gd name="connsiteX27" fmla="*/ 2986085 w 3693177"/>
                <a:gd name="connsiteY27" fmla="*/ 304527 h 942903"/>
                <a:gd name="connsiteX28" fmla="*/ 3034160 w 3693177"/>
                <a:gd name="connsiteY28" fmla="*/ 321929 h 942903"/>
                <a:gd name="connsiteX29" fmla="*/ 3080403 w 3693177"/>
                <a:gd name="connsiteY29" fmla="*/ 343452 h 942903"/>
                <a:gd name="connsiteX30" fmla="*/ 3124357 w 3693177"/>
                <a:gd name="connsiteY30" fmla="*/ 368638 h 942903"/>
                <a:gd name="connsiteX31" fmla="*/ 3166022 w 3693177"/>
                <a:gd name="connsiteY31" fmla="*/ 397030 h 942903"/>
                <a:gd name="connsiteX32" fmla="*/ 3205398 w 3693177"/>
                <a:gd name="connsiteY32" fmla="*/ 429086 h 942903"/>
                <a:gd name="connsiteX33" fmla="*/ 3241568 w 3693177"/>
                <a:gd name="connsiteY33" fmla="*/ 463889 h 942903"/>
                <a:gd name="connsiteX34" fmla="*/ 3274533 w 3693177"/>
                <a:gd name="connsiteY34" fmla="*/ 501897 h 942903"/>
                <a:gd name="connsiteX35" fmla="*/ 3304293 w 3693177"/>
                <a:gd name="connsiteY35" fmla="*/ 542196 h 942903"/>
                <a:gd name="connsiteX36" fmla="*/ 3330849 w 3693177"/>
                <a:gd name="connsiteY36" fmla="*/ 585241 h 942903"/>
                <a:gd name="connsiteX37" fmla="*/ 3353742 w 3693177"/>
                <a:gd name="connsiteY37" fmla="*/ 630577 h 942903"/>
                <a:gd name="connsiteX38" fmla="*/ 3372972 w 3693177"/>
                <a:gd name="connsiteY38" fmla="*/ 678202 h 942903"/>
                <a:gd name="connsiteX39" fmla="*/ 3388080 w 3693177"/>
                <a:gd name="connsiteY39" fmla="*/ 727659 h 942903"/>
                <a:gd name="connsiteX40" fmla="*/ 3394033 w 3693177"/>
                <a:gd name="connsiteY40" fmla="*/ 752846 h 942903"/>
                <a:gd name="connsiteX41" fmla="*/ 3418299 w 3693177"/>
                <a:gd name="connsiteY41" fmla="*/ 760173 h 942903"/>
                <a:gd name="connsiteX42" fmla="*/ 3466374 w 3693177"/>
                <a:gd name="connsiteY42" fmla="*/ 777574 h 942903"/>
                <a:gd name="connsiteX43" fmla="*/ 3512159 w 3693177"/>
                <a:gd name="connsiteY43" fmla="*/ 798639 h 942903"/>
                <a:gd name="connsiteX44" fmla="*/ 3556113 w 3693177"/>
                <a:gd name="connsiteY44" fmla="*/ 823826 h 942903"/>
                <a:gd name="connsiteX45" fmla="*/ 3597320 w 3693177"/>
                <a:gd name="connsiteY45" fmla="*/ 852218 h 942903"/>
                <a:gd name="connsiteX46" fmla="*/ 3636236 w 3693177"/>
                <a:gd name="connsiteY46" fmla="*/ 884273 h 942903"/>
                <a:gd name="connsiteX47" fmla="*/ 3672408 w 3693177"/>
                <a:gd name="connsiteY47" fmla="*/ 918618 h 942903"/>
                <a:gd name="connsiteX48" fmla="*/ 3693177 w 3693177"/>
                <a:gd name="connsiteY48" fmla="*/ 942903 h 942903"/>
                <a:gd name="connsiteX49" fmla="*/ 0 w 3693177"/>
                <a:gd name="connsiteY49" fmla="*/ 942903 h 942903"/>
                <a:gd name="connsiteX50" fmla="*/ 6379 w 3693177"/>
                <a:gd name="connsiteY50" fmla="*/ 933272 h 942903"/>
                <a:gd name="connsiteX51" fmla="*/ 34308 w 3693177"/>
                <a:gd name="connsiteY51" fmla="*/ 899843 h 942903"/>
                <a:gd name="connsiteX52" fmla="*/ 65442 w 3693177"/>
                <a:gd name="connsiteY52" fmla="*/ 868703 h 942903"/>
                <a:gd name="connsiteX53" fmla="*/ 99324 w 3693177"/>
                <a:gd name="connsiteY53" fmla="*/ 840769 h 942903"/>
                <a:gd name="connsiteX54" fmla="*/ 135494 w 3693177"/>
                <a:gd name="connsiteY54" fmla="*/ 816499 h 942903"/>
                <a:gd name="connsiteX55" fmla="*/ 173954 w 3693177"/>
                <a:gd name="connsiteY55" fmla="*/ 795892 h 942903"/>
                <a:gd name="connsiteX56" fmla="*/ 214702 w 3693177"/>
                <a:gd name="connsiteY56" fmla="*/ 778490 h 942903"/>
                <a:gd name="connsiteX57" fmla="*/ 257741 w 3693177"/>
                <a:gd name="connsiteY57" fmla="*/ 764752 h 942903"/>
                <a:gd name="connsiteX58" fmla="*/ 302152 w 3693177"/>
                <a:gd name="connsiteY58" fmla="*/ 756051 h 942903"/>
                <a:gd name="connsiteX59" fmla="*/ 347938 w 3693177"/>
                <a:gd name="connsiteY59" fmla="*/ 751472 h 942903"/>
                <a:gd name="connsiteX60" fmla="*/ 371746 w 3693177"/>
                <a:gd name="connsiteY60" fmla="*/ 750556 h 942903"/>
                <a:gd name="connsiteX61" fmla="*/ 392807 w 3693177"/>
                <a:gd name="connsiteY61" fmla="*/ 751472 h 942903"/>
                <a:gd name="connsiteX62" fmla="*/ 435845 w 3693177"/>
                <a:gd name="connsiteY62" fmla="*/ 755593 h 942903"/>
                <a:gd name="connsiteX63" fmla="*/ 477052 w 3693177"/>
                <a:gd name="connsiteY63" fmla="*/ 763378 h 942903"/>
                <a:gd name="connsiteX64" fmla="*/ 517343 w 3693177"/>
                <a:gd name="connsiteY64" fmla="*/ 774827 h 942903"/>
                <a:gd name="connsiteX65" fmla="*/ 556261 w 3693177"/>
                <a:gd name="connsiteY65" fmla="*/ 789938 h 942903"/>
                <a:gd name="connsiteX66" fmla="*/ 592889 w 3693177"/>
                <a:gd name="connsiteY66" fmla="*/ 808256 h 942903"/>
                <a:gd name="connsiteX67" fmla="*/ 627228 w 3693177"/>
                <a:gd name="connsiteY67" fmla="*/ 829779 h 942903"/>
                <a:gd name="connsiteX68" fmla="*/ 659735 w 3693177"/>
                <a:gd name="connsiteY68" fmla="*/ 854049 h 942903"/>
                <a:gd name="connsiteX69" fmla="*/ 675302 w 3693177"/>
                <a:gd name="connsiteY69" fmla="*/ 867787 h 942903"/>
                <a:gd name="connsiteX70" fmla="*/ 686291 w 3693177"/>
                <a:gd name="connsiteY70" fmla="*/ 848096 h 942903"/>
                <a:gd name="connsiteX71" fmla="*/ 709641 w 3693177"/>
                <a:gd name="connsiteY71" fmla="*/ 810088 h 942903"/>
                <a:gd name="connsiteX72" fmla="*/ 737112 w 3693177"/>
                <a:gd name="connsiteY72" fmla="*/ 774827 h 942903"/>
                <a:gd name="connsiteX73" fmla="*/ 767789 w 3693177"/>
                <a:gd name="connsiteY73" fmla="*/ 742771 h 942903"/>
                <a:gd name="connsiteX74" fmla="*/ 801212 w 3693177"/>
                <a:gd name="connsiteY74" fmla="*/ 714379 h 942903"/>
                <a:gd name="connsiteX75" fmla="*/ 837840 w 3693177"/>
                <a:gd name="connsiteY75" fmla="*/ 688277 h 942903"/>
                <a:gd name="connsiteX76" fmla="*/ 876758 w 3693177"/>
                <a:gd name="connsiteY76" fmla="*/ 666296 h 942903"/>
                <a:gd name="connsiteX77" fmla="*/ 917506 w 3693177"/>
                <a:gd name="connsiteY77" fmla="*/ 648436 h 942903"/>
                <a:gd name="connsiteX78" fmla="*/ 939483 w 3693177"/>
                <a:gd name="connsiteY78" fmla="*/ 641110 h 942903"/>
                <a:gd name="connsiteX79" fmla="*/ 944062 w 3693177"/>
                <a:gd name="connsiteY79" fmla="*/ 622334 h 942903"/>
                <a:gd name="connsiteX80" fmla="*/ 955966 w 3693177"/>
                <a:gd name="connsiteY80" fmla="*/ 587073 h 942903"/>
                <a:gd name="connsiteX81" fmla="*/ 971533 w 3693177"/>
                <a:gd name="connsiteY81" fmla="*/ 552270 h 942903"/>
                <a:gd name="connsiteX82" fmla="*/ 988932 w 3693177"/>
                <a:gd name="connsiteY82" fmla="*/ 519299 h 942903"/>
                <a:gd name="connsiteX83" fmla="*/ 1009535 w 3693177"/>
                <a:gd name="connsiteY83" fmla="*/ 487701 h 942903"/>
                <a:gd name="connsiteX84" fmla="*/ 1031970 w 3693177"/>
                <a:gd name="connsiteY84" fmla="*/ 458851 h 942903"/>
                <a:gd name="connsiteX85" fmla="*/ 1057152 w 3693177"/>
                <a:gd name="connsiteY85" fmla="*/ 431375 h 942903"/>
                <a:gd name="connsiteX86" fmla="*/ 1083707 w 3693177"/>
                <a:gd name="connsiteY86" fmla="*/ 405731 h 942903"/>
                <a:gd name="connsiteX87" fmla="*/ 1112552 w 3693177"/>
                <a:gd name="connsiteY87" fmla="*/ 382834 h 942903"/>
                <a:gd name="connsiteX88" fmla="*/ 1144144 w 3693177"/>
                <a:gd name="connsiteY88" fmla="*/ 361769 h 942903"/>
                <a:gd name="connsiteX89" fmla="*/ 1176651 w 3693177"/>
                <a:gd name="connsiteY89" fmla="*/ 343910 h 942903"/>
                <a:gd name="connsiteX90" fmla="*/ 1210532 w 3693177"/>
                <a:gd name="connsiteY90" fmla="*/ 328798 h 942903"/>
                <a:gd name="connsiteX91" fmla="*/ 1246245 w 3693177"/>
                <a:gd name="connsiteY91" fmla="*/ 316433 h 942903"/>
                <a:gd name="connsiteX92" fmla="*/ 1283789 w 3693177"/>
                <a:gd name="connsiteY92" fmla="*/ 305901 h 942903"/>
                <a:gd name="connsiteX93" fmla="*/ 1321791 w 3693177"/>
                <a:gd name="connsiteY93" fmla="*/ 299490 h 942903"/>
                <a:gd name="connsiteX94" fmla="*/ 1360708 w 3693177"/>
                <a:gd name="connsiteY94" fmla="*/ 295826 h 942903"/>
                <a:gd name="connsiteX95" fmla="*/ 1380396 w 3693177"/>
                <a:gd name="connsiteY95" fmla="*/ 295826 h 942903"/>
                <a:gd name="connsiteX96" fmla="*/ 1406493 w 3693177"/>
                <a:gd name="connsiteY96" fmla="*/ 296742 h 942903"/>
                <a:gd name="connsiteX97" fmla="*/ 1456399 w 3693177"/>
                <a:gd name="connsiteY97" fmla="*/ 301780 h 942903"/>
                <a:gd name="connsiteX98" fmla="*/ 1481124 w 3693177"/>
                <a:gd name="connsiteY98" fmla="*/ 307275 h 942903"/>
                <a:gd name="connsiteX99" fmla="*/ 1500811 w 3693177"/>
                <a:gd name="connsiteY99" fmla="*/ 273388 h 942903"/>
                <a:gd name="connsiteX100" fmla="*/ 1548428 w 3693177"/>
                <a:gd name="connsiteY100" fmla="*/ 210650 h 942903"/>
                <a:gd name="connsiteX101" fmla="*/ 1602912 w 3693177"/>
                <a:gd name="connsiteY101" fmla="*/ 154324 h 942903"/>
                <a:gd name="connsiteX102" fmla="*/ 1664723 w 3693177"/>
                <a:gd name="connsiteY102" fmla="*/ 105325 h 942903"/>
                <a:gd name="connsiteX103" fmla="*/ 1732485 w 3693177"/>
                <a:gd name="connsiteY103" fmla="*/ 65027 h 942903"/>
                <a:gd name="connsiteX104" fmla="*/ 1805283 w 3693177"/>
                <a:gd name="connsiteY104" fmla="*/ 33887 h 942903"/>
                <a:gd name="connsiteX105" fmla="*/ 1883119 w 3693177"/>
                <a:gd name="connsiteY105" fmla="*/ 11907 h 942903"/>
                <a:gd name="connsiteX106" fmla="*/ 1943555 w 3693177"/>
                <a:gd name="connsiteY106" fmla="*/ 2748 h 9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93177" h="942903">
                  <a:moveTo>
                    <a:pt x="1985219" y="0"/>
                  </a:moveTo>
                  <a:lnTo>
                    <a:pt x="2006280" y="0"/>
                  </a:lnTo>
                  <a:lnTo>
                    <a:pt x="2028257" y="0"/>
                  </a:lnTo>
                  <a:lnTo>
                    <a:pt x="2072211" y="3206"/>
                  </a:lnTo>
                  <a:lnTo>
                    <a:pt x="2114334" y="9159"/>
                  </a:lnTo>
                  <a:lnTo>
                    <a:pt x="2156457" y="18318"/>
                  </a:lnTo>
                  <a:lnTo>
                    <a:pt x="2196748" y="30224"/>
                  </a:lnTo>
                  <a:lnTo>
                    <a:pt x="2236123" y="44878"/>
                  </a:lnTo>
                  <a:lnTo>
                    <a:pt x="2274124" y="62279"/>
                  </a:lnTo>
                  <a:lnTo>
                    <a:pt x="2310295" y="81971"/>
                  </a:lnTo>
                  <a:lnTo>
                    <a:pt x="2345091" y="104409"/>
                  </a:lnTo>
                  <a:lnTo>
                    <a:pt x="2378515" y="128680"/>
                  </a:lnTo>
                  <a:lnTo>
                    <a:pt x="2410107" y="154782"/>
                  </a:lnTo>
                  <a:lnTo>
                    <a:pt x="2439868" y="183174"/>
                  </a:lnTo>
                  <a:lnTo>
                    <a:pt x="2467339" y="214314"/>
                  </a:lnTo>
                  <a:lnTo>
                    <a:pt x="2492521" y="246369"/>
                  </a:lnTo>
                  <a:lnTo>
                    <a:pt x="2516328" y="280715"/>
                  </a:lnTo>
                  <a:lnTo>
                    <a:pt x="2536933" y="316433"/>
                  </a:lnTo>
                  <a:lnTo>
                    <a:pt x="2546547" y="334751"/>
                  </a:lnTo>
                  <a:lnTo>
                    <a:pt x="2576308" y="321013"/>
                  </a:lnTo>
                  <a:lnTo>
                    <a:pt x="2637660" y="299490"/>
                  </a:lnTo>
                  <a:lnTo>
                    <a:pt x="2702674" y="284836"/>
                  </a:lnTo>
                  <a:lnTo>
                    <a:pt x="2770437" y="277051"/>
                  </a:lnTo>
                  <a:lnTo>
                    <a:pt x="2804776" y="276593"/>
                  </a:lnTo>
                  <a:lnTo>
                    <a:pt x="2831331" y="277051"/>
                  </a:lnTo>
                  <a:lnTo>
                    <a:pt x="2884901" y="281630"/>
                  </a:lnTo>
                  <a:lnTo>
                    <a:pt x="2936180" y="290789"/>
                  </a:lnTo>
                  <a:lnTo>
                    <a:pt x="2986085" y="304527"/>
                  </a:lnTo>
                  <a:lnTo>
                    <a:pt x="3034160" y="321929"/>
                  </a:lnTo>
                  <a:lnTo>
                    <a:pt x="3080403" y="343452"/>
                  </a:lnTo>
                  <a:lnTo>
                    <a:pt x="3124357" y="368638"/>
                  </a:lnTo>
                  <a:lnTo>
                    <a:pt x="3166022" y="397030"/>
                  </a:lnTo>
                  <a:lnTo>
                    <a:pt x="3205398" y="429086"/>
                  </a:lnTo>
                  <a:lnTo>
                    <a:pt x="3241568" y="463889"/>
                  </a:lnTo>
                  <a:lnTo>
                    <a:pt x="3274533" y="501897"/>
                  </a:lnTo>
                  <a:lnTo>
                    <a:pt x="3304293" y="542196"/>
                  </a:lnTo>
                  <a:lnTo>
                    <a:pt x="3330849" y="585241"/>
                  </a:lnTo>
                  <a:lnTo>
                    <a:pt x="3353742" y="630577"/>
                  </a:lnTo>
                  <a:lnTo>
                    <a:pt x="3372972" y="678202"/>
                  </a:lnTo>
                  <a:lnTo>
                    <a:pt x="3388080" y="727659"/>
                  </a:lnTo>
                  <a:lnTo>
                    <a:pt x="3394033" y="752846"/>
                  </a:lnTo>
                  <a:lnTo>
                    <a:pt x="3418299" y="760173"/>
                  </a:lnTo>
                  <a:lnTo>
                    <a:pt x="3466374" y="777574"/>
                  </a:lnTo>
                  <a:lnTo>
                    <a:pt x="3512159" y="798639"/>
                  </a:lnTo>
                  <a:lnTo>
                    <a:pt x="3556113" y="823826"/>
                  </a:lnTo>
                  <a:lnTo>
                    <a:pt x="3597320" y="852218"/>
                  </a:lnTo>
                  <a:lnTo>
                    <a:pt x="3636236" y="884273"/>
                  </a:lnTo>
                  <a:lnTo>
                    <a:pt x="3672408" y="918618"/>
                  </a:lnTo>
                  <a:lnTo>
                    <a:pt x="3693177" y="942903"/>
                  </a:lnTo>
                  <a:lnTo>
                    <a:pt x="0" y="942903"/>
                  </a:lnTo>
                  <a:lnTo>
                    <a:pt x="6379" y="933272"/>
                  </a:lnTo>
                  <a:lnTo>
                    <a:pt x="34308" y="899843"/>
                  </a:lnTo>
                  <a:lnTo>
                    <a:pt x="65442" y="868703"/>
                  </a:lnTo>
                  <a:lnTo>
                    <a:pt x="99324" y="840769"/>
                  </a:lnTo>
                  <a:lnTo>
                    <a:pt x="135494" y="816499"/>
                  </a:lnTo>
                  <a:lnTo>
                    <a:pt x="173954" y="795892"/>
                  </a:lnTo>
                  <a:lnTo>
                    <a:pt x="214702" y="778490"/>
                  </a:lnTo>
                  <a:lnTo>
                    <a:pt x="257741" y="764752"/>
                  </a:lnTo>
                  <a:lnTo>
                    <a:pt x="302152" y="756051"/>
                  </a:lnTo>
                  <a:lnTo>
                    <a:pt x="347938" y="751472"/>
                  </a:lnTo>
                  <a:lnTo>
                    <a:pt x="371746" y="750556"/>
                  </a:lnTo>
                  <a:lnTo>
                    <a:pt x="392807" y="751472"/>
                  </a:lnTo>
                  <a:lnTo>
                    <a:pt x="435845" y="755593"/>
                  </a:lnTo>
                  <a:lnTo>
                    <a:pt x="477052" y="763378"/>
                  </a:lnTo>
                  <a:lnTo>
                    <a:pt x="517343" y="774827"/>
                  </a:lnTo>
                  <a:lnTo>
                    <a:pt x="556261" y="789938"/>
                  </a:lnTo>
                  <a:lnTo>
                    <a:pt x="592889" y="808256"/>
                  </a:lnTo>
                  <a:lnTo>
                    <a:pt x="627228" y="829779"/>
                  </a:lnTo>
                  <a:lnTo>
                    <a:pt x="659735" y="854049"/>
                  </a:lnTo>
                  <a:lnTo>
                    <a:pt x="675302" y="867787"/>
                  </a:lnTo>
                  <a:lnTo>
                    <a:pt x="686291" y="848096"/>
                  </a:lnTo>
                  <a:lnTo>
                    <a:pt x="709641" y="810088"/>
                  </a:lnTo>
                  <a:lnTo>
                    <a:pt x="737112" y="774827"/>
                  </a:lnTo>
                  <a:lnTo>
                    <a:pt x="767789" y="742771"/>
                  </a:lnTo>
                  <a:lnTo>
                    <a:pt x="801212" y="714379"/>
                  </a:lnTo>
                  <a:lnTo>
                    <a:pt x="837840" y="688277"/>
                  </a:lnTo>
                  <a:lnTo>
                    <a:pt x="876758" y="666296"/>
                  </a:lnTo>
                  <a:lnTo>
                    <a:pt x="917506" y="648436"/>
                  </a:lnTo>
                  <a:lnTo>
                    <a:pt x="939483" y="641110"/>
                  </a:lnTo>
                  <a:lnTo>
                    <a:pt x="944062" y="622334"/>
                  </a:lnTo>
                  <a:lnTo>
                    <a:pt x="955966" y="587073"/>
                  </a:lnTo>
                  <a:lnTo>
                    <a:pt x="971533" y="552270"/>
                  </a:lnTo>
                  <a:lnTo>
                    <a:pt x="988932" y="519299"/>
                  </a:lnTo>
                  <a:lnTo>
                    <a:pt x="1009535" y="487701"/>
                  </a:lnTo>
                  <a:lnTo>
                    <a:pt x="1031970" y="458851"/>
                  </a:lnTo>
                  <a:lnTo>
                    <a:pt x="1057152" y="431375"/>
                  </a:lnTo>
                  <a:lnTo>
                    <a:pt x="1083707" y="405731"/>
                  </a:lnTo>
                  <a:lnTo>
                    <a:pt x="1112552" y="382834"/>
                  </a:lnTo>
                  <a:lnTo>
                    <a:pt x="1144144" y="361769"/>
                  </a:lnTo>
                  <a:lnTo>
                    <a:pt x="1176651" y="343910"/>
                  </a:lnTo>
                  <a:lnTo>
                    <a:pt x="1210532" y="328798"/>
                  </a:lnTo>
                  <a:lnTo>
                    <a:pt x="1246245" y="316433"/>
                  </a:lnTo>
                  <a:lnTo>
                    <a:pt x="1283789" y="305901"/>
                  </a:lnTo>
                  <a:lnTo>
                    <a:pt x="1321791" y="299490"/>
                  </a:lnTo>
                  <a:lnTo>
                    <a:pt x="1360708" y="295826"/>
                  </a:lnTo>
                  <a:lnTo>
                    <a:pt x="1380396" y="295826"/>
                  </a:lnTo>
                  <a:lnTo>
                    <a:pt x="1406493" y="296742"/>
                  </a:lnTo>
                  <a:lnTo>
                    <a:pt x="1456399" y="301780"/>
                  </a:lnTo>
                  <a:lnTo>
                    <a:pt x="1481124" y="307275"/>
                  </a:lnTo>
                  <a:lnTo>
                    <a:pt x="1500811" y="273388"/>
                  </a:lnTo>
                  <a:lnTo>
                    <a:pt x="1548428" y="210650"/>
                  </a:lnTo>
                  <a:lnTo>
                    <a:pt x="1602912" y="154324"/>
                  </a:lnTo>
                  <a:lnTo>
                    <a:pt x="1664723" y="105325"/>
                  </a:lnTo>
                  <a:lnTo>
                    <a:pt x="1732485" y="65027"/>
                  </a:lnTo>
                  <a:lnTo>
                    <a:pt x="1805283" y="33887"/>
                  </a:lnTo>
                  <a:lnTo>
                    <a:pt x="1883119" y="11907"/>
                  </a:lnTo>
                  <a:lnTo>
                    <a:pt x="1943555" y="274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112145BC-A04F-4FD2-98D3-8A79EBAC19AC}"/>
                </a:ext>
              </a:extLst>
            </p:cNvPr>
            <p:cNvSpPr>
              <a:spLocks/>
            </p:cNvSpPr>
            <p:nvPr/>
          </p:nvSpPr>
          <p:spPr bwMode="auto">
            <a:xfrm>
              <a:off x="5479794" y="6019828"/>
              <a:ext cx="4060324" cy="855015"/>
            </a:xfrm>
            <a:custGeom>
              <a:avLst/>
              <a:gdLst>
                <a:gd name="connsiteX0" fmla="*/ 2809290 w 4060324"/>
                <a:gd name="connsiteY0" fmla="*/ 0 h 855015"/>
                <a:gd name="connsiteX1" fmla="*/ 2842706 w 4060324"/>
                <a:gd name="connsiteY1" fmla="*/ 916 h 855015"/>
                <a:gd name="connsiteX2" fmla="*/ 2907707 w 4060324"/>
                <a:gd name="connsiteY2" fmla="*/ 10533 h 855015"/>
                <a:gd name="connsiteX3" fmla="*/ 2969961 w 4060324"/>
                <a:gd name="connsiteY3" fmla="*/ 28850 h 855015"/>
                <a:gd name="connsiteX4" fmla="*/ 3027638 w 4060324"/>
                <a:gd name="connsiteY4" fmla="*/ 55410 h 855015"/>
                <a:gd name="connsiteX5" fmla="*/ 3081194 w 4060324"/>
                <a:gd name="connsiteY5" fmla="*/ 90213 h 855015"/>
                <a:gd name="connsiteX6" fmla="*/ 3128343 w 4060324"/>
                <a:gd name="connsiteY6" fmla="*/ 130970 h 855015"/>
                <a:gd name="connsiteX7" fmla="*/ 3170456 w 4060324"/>
                <a:gd name="connsiteY7" fmla="*/ 178595 h 855015"/>
                <a:gd name="connsiteX8" fmla="*/ 3204787 w 4060324"/>
                <a:gd name="connsiteY8" fmla="*/ 230800 h 855015"/>
                <a:gd name="connsiteX9" fmla="*/ 3219893 w 4060324"/>
                <a:gd name="connsiteY9" fmla="*/ 259192 h 855015"/>
                <a:gd name="connsiteX10" fmla="*/ 3248731 w 4060324"/>
                <a:gd name="connsiteY10" fmla="*/ 245454 h 855015"/>
                <a:gd name="connsiteX11" fmla="*/ 3310528 w 4060324"/>
                <a:gd name="connsiteY11" fmla="*/ 223015 h 855015"/>
                <a:gd name="connsiteX12" fmla="*/ 3375070 w 4060324"/>
                <a:gd name="connsiteY12" fmla="*/ 207903 h 855015"/>
                <a:gd name="connsiteX13" fmla="*/ 3442818 w 4060324"/>
                <a:gd name="connsiteY13" fmla="*/ 199660 h 855015"/>
                <a:gd name="connsiteX14" fmla="*/ 3477149 w 4060324"/>
                <a:gd name="connsiteY14" fmla="*/ 199202 h 855015"/>
                <a:gd name="connsiteX15" fmla="*/ 3507361 w 4060324"/>
                <a:gd name="connsiteY15" fmla="*/ 199660 h 855015"/>
                <a:gd name="connsiteX16" fmla="*/ 3566410 w 4060324"/>
                <a:gd name="connsiteY16" fmla="*/ 205613 h 855015"/>
                <a:gd name="connsiteX17" fmla="*/ 3623172 w 4060324"/>
                <a:gd name="connsiteY17" fmla="*/ 217519 h 855015"/>
                <a:gd name="connsiteX18" fmla="*/ 3677644 w 4060324"/>
                <a:gd name="connsiteY18" fmla="*/ 234005 h 855015"/>
                <a:gd name="connsiteX19" fmla="*/ 3730743 w 4060324"/>
                <a:gd name="connsiteY19" fmla="*/ 256902 h 855015"/>
                <a:gd name="connsiteX20" fmla="*/ 3779722 w 4060324"/>
                <a:gd name="connsiteY20" fmla="*/ 283462 h 855015"/>
                <a:gd name="connsiteX21" fmla="*/ 3826871 w 4060324"/>
                <a:gd name="connsiteY21" fmla="*/ 315060 h 855015"/>
                <a:gd name="connsiteX22" fmla="*/ 3869900 w 4060324"/>
                <a:gd name="connsiteY22" fmla="*/ 350779 h 855015"/>
                <a:gd name="connsiteX23" fmla="*/ 3909266 w 4060324"/>
                <a:gd name="connsiteY23" fmla="*/ 390161 h 855015"/>
                <a:gd name="connsiteX24" fmla="*/ 3944971 w 4060324"/>
                <a:gd name="connsiteY24" fmla="*/ 433665 h 855015"/>
                <a:gd name="connsiteX25" fmla="*/ 3976098 w 4060324"/>
                <a:gd name="connsiteY25" fmla="*/ 479916 h 855015"/>
                <a:gd name="connsiteX26" fmla="*/ 4003563 w 4060324"/>
                <a:gd name="connsiteY26" fmla="*/ 529831 h 855015"/>
                <a:gd name="connsiteX27" fmla="*/ 4025535 w 4060324"/>
                <a:gd name="connsiteY27" fmla="*/ 582036 h 855015"/>
                <a:gd name="connsiteX28" fmla="*/ 4042930 w 4060324"/>
                <a:gd name="connsiteY28" fmla="*/ 637446 h 855015"/>
                <a:gd name="connsiteX29" fmla="*/ 4053916 w 4060324"/>
                <a:gd name="connsiteY29" fmla="*/ 694230 h 855015"/>
                <a:gd name="connsiteX30" fmla="*/ 4060324 w 4060324"/>
                <a:gd name="connsiteY30" fmla="*/ 752846 h 855015"/>
                <a:gd name="connsiteX31" fmla="*/ 4060324 w 4060324"/>
                <a:gd name="connsiteY31" fmla="*/ 782611 h 855015"/>
                <a:gd name="connsiteX32" fmla="*/ 4060324 w 4060324"/>
                <a:gd name="connsiteY32" fmla="*/ 804134 h 855015"/>
                <a:gd name="connsiteX33" fmla="*/ 4057578 w 4060324"/>
                <a:gd name="connsiteY33" fmla="*/ 844891 h 855015"/>
                <a:gd name="connsiteX34" fmla="*/ 4056116 w 4060324"/>
                <a:gd name="connsiteY34" fmla="*/ 855015 h 855015"/>
                <a:gd name="connsiteX35" fmla="*/ 0 w 4060324"/>
                <a:gd name="connsiteY35" fmla="*/ 855015 h 855015"/>
                <a:gd name="connsiteX36" fmla="*/ 16094 w 4060324"/>
                <a:gd name="connsiteY36" fmla="*/ 827031 h 855015"/>
                <a:gd name="connsiteX37" fmla="*/ 38065 w 4060324"/>
                <a:gd name="connsiteY37" fmla="*/ 794976 h 855015"/>
                <a:gd name="connsiteX38" fmla="*/ 49967 w 4060324"/>
                <a:gd name="connsiteY38" fmla="*/ 780322 h 855015"/>
                <a:gd name="connsiteX39" fmla="*/ 46305 w 4060324"/>
                <a:gd name="connsiteY39" fmla="*/ 750556 h 855015"/>
                <a:gd name="connsiteX40" fmla="*/ 45847 w 4060324"/>
                <a:gd name="connsiteY40" fmla="*/ 719874 h 855015"/>
                <a:gd name="connsiteX41" fmla="*/ 45847 w 4060324"/>
                <a:gd name="connsiteY41" fmla="*/ 699725 h 855015"/>
                <a:gd name="connsiteX42" fmla="*/ 49967 w 4060324"/>
                <a:gd name="connsiteY42" fmla="*/ 660343 h 855015"/>
                <a:gd name="connsiteX43" fmla="*/ 57291 w 4060324"/>
                <a:gd name="connsiteY43" fmla="*/ 621876 h 855015"/>
                <a:gd name="connsiteX44" fmla="*/ 68735 w 4060324"/>
                <a:gd name="connsiteY44" fmla="*/ 584783 h 855015"/>
                <a:gd name="connsiteX45" fmla="*/ 83841 w 4060324"/>
                <a:gd name="connsiteY45" fmla="*/ 549980 h 855015"/>
                <a:gd name="connsiteX46" fmla="*/ 102150 w 4060324"/>
                <a:gd name="connsiteY46" fmla="*/ 516551 h 855015"/>
                <a:gd name="connsiteX47" fmla="*/ 122749 w 4060324"/>
                <a:gd name="connsiteY47" fmla="*/ 485412 h 855015"/>
                <a:gd name="connsiteX48" fmla="*/ 147010 w 4060324"/>
                <a:gd name="connsiteY48" fmla="*/ 456104 h 855015"/>
                <a:gd name="connsiteX49" fmla="*/ 174017 w 4060324"/>
                <a:gd name="connsiteY49" fmla="*/ 429543 h 855015"/>
                <a:gd name="connsiteX50" fmla="*/ 202856 w 4060324"/>
                <a:gd name="connsiteY50" fmla="*/ 405731 h 855015"/>
                <a:gd name="connsiteX51" fmla="*/ 233525 w 4060324"/>
                <a:gd name="connsiteY51" fmla="*/ 384208 h 855015"/>
                <a:gd name="connsiteX52" fmla="*/ 266941 w 4060324"/>
                <a:gd name="connsiteY52" fmla="*/ 366806 h 855015"/>
                <a:gd name="connsiteX53" fmla="*/ 302645 w 4060324"/>
                <a:gd name="connsiteY53" fmla="*/ 351694 h 855015"/>
                <a:gd name="connsiteX54" fmla="*/ 339265 w 4060324"/>
                <a:gd name="connsiteY54" fmla="*/ 340246 h 855015"/>
                <a:gd name="connsiteX55" fmla="*/ 377259 w 4060324"/>
                <a:gd name="connsiteY55" fmla="*/ 332003 h 855015"/>
                <a:gd name="connsiteX56" fmla="*/ 417084 w 4060324"/>
                <a:gd name="connsiteY56" fmla="*/ 328798 h 855015"/>
                <a:gd name="connsiteX57" fmla="*/ 437224 w 4060324"/>
                <a:gd name="connsiteY57" fmla="*/ 327882 h 855015"/>
                <a:gd name="connsiteX58" fmla="*/ 467894 w 4060324"/>
                <a:gd name="connsiteY58" fmla="*/ 329256 h 855015"/>
                <a:gd name="connsiteX59" fmla="*/ 528775 w 4060324"/>
                <a:gd name="connsiteY59" fmla="*/ 338872 h 855015"/>
                <a:gd name="connsiteX60" fmla="*/ 585536 w 4060324"/>
                <a:gd name="connsiteY60" fmla="*/ 357190 h 855015"/>
                <a:gd name="connsiteX61" fmla="*/ 638177 w 4060324"/>
                <a:gd name="connsiteY61" fmla="*/ 383292 h 855015"/>
                <a:gd name="connsiteX62" fmla="*/ 662896 w 4060324"/>
                <a:gd name="connsiteY62" fmla="*/ 399778 h 855015"/>
                <a:gd name="connsiteX63" fmla="*/ 677544 w 4060324"/>
                <a:gd name="connsiteY63" fmla="*/ 387413 h 855015"/>
                <a:gd name="connsiteX64" fmla="*/ 709128 w 4060324"/>
                <a:gd name="connsiteY64" fmla="*/ 364975 h 855015"/>
                <a:gd name="connsiteX65" fmla="*/ 743002 w 4060324"/>
                <a:gd name="connsiteY65" fmla="*/ 345283 h 855015"/>
                <a:gd name="connsiteX66" fmla="*/ 778249 w 4060324"/>
                <a:gd name="connsiteY66" fmla="*/ 328798 h 855015"/>
                <a:gd name="connsiteX67" fmla="*/ 815327 w 4060324"/>
                <a:gd name="connsiteY67" fmla="*/ 315060 h 855015"/>
                <a:gd name="connsiteX68" fmla="*/ 853778 w 4060324"/>
                <a:gd name="connsiteY68" fmla="*/ 304069 h 855015"/>
                <a:gd name="connsiteX69" fmla="*/ 892687 w 4060324"/>
                <a:gd name="connsiteY69" fmla="*/ 297200 h 855015"/>
                <a:gd name="connsiteX70" fmla="*/ 933885 w 4060324"/>
                <a:gd name="connsiteY70" fmla="*/ 293537 h 855015"/>
                <a:gd name="connsiteX71" fmla="*/ 954483 w 4060324"/>
                <a:gd name="connsiteY71" fmla="*/ 293079 h 855015"/>
                <a:gd name="connsiteX72" fmla="*/ 977371 w 4060324"/>
                <a:gd name="connsiteY72" fmla="*/ 293537 h 855015"/>
                <a:gd name="connsiteX73" fmla="*/ 1020399 w 4060324"/>
                <a:gd name="connsiteY73" fmla="*/ 297658 h 855015"/>
                <a:gd name="connsiteX74" fmla="*/ 1062513 w 4060324"/>
                <a:gd name="connsiteY74" fmla="*/ 305901 h 855015"/>
                <a:gd name="connsiteX75" fmla="*/ 1103710 w 4060324"/>
                <a:gd name="connsiteY75" fmla="*/ 317807 h 855015"/>
                <a:gd name="connsiteX76" fmla="*/ 1142619 w 4060324"/>
                <a:gd name="connsiteY76" fmla="*/ 333377 h 855015"/>
                <a:gd name="connsiteX77" fmla="*/ 1180155 w 4060324"/>
                <a:gd name="connsiteY77" fmla="*/ 352152 h 855015"/>
                <a:gd name="connsiteX78" fmla="*/ 1214944 w 4060324"/>
                <a:gd name="connsiteY78" fmla="*/ 375049 h 855015"/>
                <a:gd name="connsiteX79" fmla="*/ 1247902 w 4060324"/>
                <a:gd name="connsiteY79" fmla="*/ 399778 h 855015"/>
                <a:gd name="connsiteX80" fmla="*/ 1278114 w 4060324"/>
                <a:gd name="connsiteY80" fmla="*/ 428170 h 855015"/>
                <a:gd name="connsiteX81" fmla="*/ 1306036 w 4060324"/>
                <a:gd name="connsiteY81" fmla="*/ 459309 h 855015"/>
                <a:gd name="connsiteX82" fmla="*/ 1330755 w 4060324"/>
                <a:gd name="connsiteY82" fmla="*/ 492281 h 855015"/>
                <a:gd name="connsiteX83" fmla="*/ 1352726 w 4060324"/>
                <a:gd name="connsiteY83" fmla="*/ 527542 h 855015"/>
                <a:gd name="connsiteX84" fmla="*/ 1371036 w 4060324"/>
                <a:gd name="connsiteY84" fmla="*/ 564634 h 855015"/>
                <a:gd name="connsiteX85" fmla="*/ 1386600 w 4060324"/>
                <a:gd name="connsiteY85" fmla="*/ 604475 h 855015"/>
                <a:gd name="connsiteX86" fmla="*/ 1397587 w 4060324"/>
                <a:gd name="connsiteY86" fmla="*/ 645689 h 855015"/>
                <a:gd name="connsiteX87" fmla="*/ 1405368 w 4060324"/>
                <a:gd name="connsiteY87" fmla="*/ 687819 h 855015"/>
                <a:gd name="connsiteX88" fmla="*/ 1407656 w 4060324"/>
                <a:gd name="connsiteY88" fmla="*/ 709800 h 855015"/>
                <a:gd name="connsiteX89" fmla="*/ 1423220 w 4060324"/>
                <a:gd name="connsiteY89" fmla="*/ 688735 h 855015"/>
                <a:gd name="connsiteX90" fmla="*/ 1458925 w 4060324"/>
                <a:gd name="connsiteY90" fmla="*/ 649810 h 855015"/>
                <a:gd name="connsiteX91" fmla="*/ 1499207 w 4060324"/>
                <a:gd name="connsiteY91" fmla="*/ 615465 h 855015"/>
                <a:gd name="connsiteX92" fmla="*/ 1542693 w 4060324"/>
                <a:gd name="connsiteY92" fmla="*/ 585699 h 855015"/>
                <a:gd name="connsiteX93" fmla="*/ 1589384 w 4060324"/>
                <a:gd name="connsiteY93" fmla="*/ 561429 h 855015"/>
                <a:gd name="connsiteX94" fmla="*/ 1639736 w 4060324"/>
                <a:gd name="connsiteY94" fmla="*/ 542196 h 855015"/>
                <a:gd name="connsiteX95" fmla="*/ 1692835 w 4060324"/>
                <a:gd name="connsiteY95" fmla="*/ 529373 h 855015"/>
                <a:gd name="connsiteX96" fmla="*/ 1747308 w 4060324"/>
                <a:gd name="connsiteY96" fmla="*/ 522504 h 855015"/>
                <a:gd name="connsiteX97" fmla="*/ 1775688 w 4060324"/>
                <a:gd name="connsiteY97" fmla="*/ 522046 h 855015"/>
                <a:gd name="connsiteX98" fmla="*/ 1799492 w 4060324"/>
                <a:gd name="connsiteY98" fmla="*/ 522046 h 855015"/>
                <a:gd name="connsiteX99" fmla="*/ 1847098 w 4060324"/>
                <a:gd name="connsiteY99" fmla="*/ 527542 h 855015"/>
                <a:gd name="connsiteX100" fmla="*/ 1892415 w 4060324"/>
                <a:gd name="connsiteY100" fmla="*/ 537158 h 855015"/>
                <a:gd name="connsiteX101" fmla="*/ 1936359 w 4060324"/>
                <a:gd name="connsiteY101" fmla="*/ 551354 h 855015"/>
                <a:gd name="connsiteX102" fmla="*/ 1978015 w 4060324"/>
                <a:gd name="connsiteY102" fmla="*/ 568756 h 855015"/>
                <a:gd name="connsiteX103" fmla="*/ 2017382 w 4060324"/>
                <a:gd name="connsiteY103" fmla="*/ 591653 h 855015"/>
                <a:gd name="connsiteX104" fmla="*/ 2054001 w 4060324"/>
                <a:gd name="connsiteY104" fmla="*/ 616839 h 855015"/>
                <a:gd name="connsiteX105" fmla="*/ 2088332 w 4060324"/>
                <a:gd name="connsiteY105" fmla="*/ 646605 h 855015"/>
                <a:gd name="connsiteX106" fmla="*/ 2104354 w 4060324"/>
                <a:gd name="connsiteY106" fmla="*/ 662632 h 855015"/>
                <a:gd name="connsiteX107" fmla="*/ 2116256 w 4060324"/>
                <a:gd name="connsiteY107" fmla="*/ 647979 h 855015"/>
                <a:gd name="connsiteX108" fmla="*/ 2141889 w 4060324"/>
                <a:gd name="connsiteY108" fmla="*/ 620044 h 855015"/>
                <a:gd name="connsiteX109" fmla="*/ 2169812 w 4060324"/>
                <a:gd name="connsiteY109" fmla="*/ 593942 h 855015"/>
                <a:gd name="connsiteX110" fmla="*/ 2200024 w 4060324"/>
                <a:gd name="connsiteY110" fmla="*/ 570587 h 855015"/>
                <a:gd name="connsiteX111" fmla="*/ 2231609 w 4060324"/>
                <a:gd name="connsiteY111" fmla="*/ 549980 h 855015"/>
                <a:gd name="connsiteX112" fmla="*/ 2265025 w 4060324"/>
                <a:gd name="connsiteY112" fmla="*/ 531663 h 855015"/>
                <a:gd name="connsiteX113" fmla="*/ 2300730 w 4060324"/>
                <a:gd name="connsiteY113" fmla="*/ 516551 h 855015"/>
                <a:gd name="connsiteX114" fmla="*/ 2337807 w 4060324"/>
                <a:gd name="connsiteY114" fmla="*/ 504187 h 855015"/>
                <a:gd name="connsiteX115" fmla="*/ 2356574 w 4060324"/>
                <a:gd name="connsiteY115" fmla="*/ 499608 h 855015"/>
                <a:gd name="connsiteX116" fmla="*/ 2354743 w 4060324"/>
                <a:gd name="connsiteY116" fmla="*/ 477169 h 855015"/>
                <a:gd name="connsiteX117" fmla="*/ 2354286 w 4060324"/>
                <a:gd name="connsiteY117" fmla="*/ 455188 h 855015"/>
                <a:gd name="connsiteX118" fmla="*/ 2354743 w 4060324"/>
                <a:gd name="connsiteY118" fmla="*/ 431375 h 855015"/>
                <a:gd name="connsiteX119" fmla="*/ 2359321 w 4060324"/>
                <a:gd name="connsiteY119" fmla="*/ 385582 h 855015"/>
                <a:gd name="connsiteX120" fmla="*/ 2368477 w 4060324"/>
                <a:gd name="connsiteY120" fmla="*/ 341162 h 855015"/>
                <a:gd name="connsiteX121" fmla="*/ 2381294 w 4060324"/>
                <a:gd name="connsiteY121" fmla="*/ 298116 h 855015"/>
                <a:gd name="connsiteX122" fmla="*/ 2399146 w 4060324"/>
                <a:gd name="connsiteY122" fmla="*/ 257360 h 855015"/>
                <a:gd name="connsiteX123" fmla="*/ 2420202 w 4060324"/>
                <a:gd name="connsiteY123" fmla="*/ 218893 h 855015"/>
                <a:gd name="connsiteX124" fmla="*/ 2444463 w 4060324"/>
                <a:gd name="connsiteY124" fmla="*/ 182716 h 855015"/>
                <a:gd name="connsiteX125" fmla="*/ 2472386 w 4060324"/>
                <a:gd name="connsiteY125" fmla="*/ 148829 h 855015"/>
                <a:gd name="connsiteX126" fmla="*/ 2503055 w 4060324"/>
                <a:gd name="connsiteY126" fmla="*/ 117690 h 855015"/>
                <a:gd name="connsiteX127" fmla="*/ 2536928 w 4060324"/>
                <a:gd name="connsiteY127" fmla="*/ 90213 h 855015"/>
                <a:gd name="connsiteX128" fmla="*/ 2573091 w 4060324"/>
                <a:gd name="connsiteY128" fmla="*/ 65485 h 855015"/>
                <a:gd name="connsiteX129" fmla="*/ 2611543 w 4060324"/>
                <a:gd name="connsiteY129" fmla="*/ 44420 h 855015"/>
                <a:gd name="connsiteX130" fmla="*/ 2652739 w 4060324"/>
                <a:gd name="connsiteY130" fmla="*/ 27018 h 855015"/>
                <a:gd name="connsiteX131" fmla="*/ 2695311 w 4060324"/>
                <a:gd name="connsiteY131" fmla="*/ 14196 h 855015"/>
                <a:gd name="connsiteX132" fmla="*/ 2739712 w 4060324"/>
                <a:gd name="connsiteY132" fmla="*/ 5038 h 855015"/>
                <a:gd name="connsiteX133" fmla="*/ 2785488 w 4060324"/>
                <a:gd name="connsiteY133" fmla="*/ 458 h 8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060324" h="855015">
                  <a:moveTo>
                    <a:pt x="2809290" y="0"/>
                  </a:moveTo>
                  <a:lnTo>
                    <a:pt x="2842706" y="916"/>
                  </a:lnTo>
                  <a:lnTo>
                    <a:pt x="2907707" y="10533"/>
                  </a:lnTo>
                  <a:lnTo>
                    <a:pt x="2969961" y="28850"/>
                  </a:lnTo>
                  <a:lnTo>
                    <a:pt x="3027638" y="55410"/>
                  </a:lnTo>
                  <a:lnTo>
                    <a:pt x="3081194" y="90213"/>
                  </a:lnTo>
                  <a:lnTo>
                    <a:pt x="3128343" y="130970"/>
                  </a:lnTo>
                  <a:lnTo>
                    <a:pt x="3170456" y="178595"/>
                  </a:lnTo>
                  <a:lnTo>
                    <a:pt x="3204787" y="230800"/>
                  </a:lnTo>
                  <a:lnTo>
                    <a:pt x="3219893" y="259192"/>
                  </a:lnTo>
                  <a:lnTo>
                    <a:pt x="3248731" y="245454"/>
                  </a:lnTo>
                  <a:lnTo>
                    <a:pt x="3310528" y="223015"/>
                  </a:lnTo>
                  <a:lnTo>
                    <a:pt x="3375070" y="207903"/>
                  </a:lnTo>
                  <a:lnTo>
                    <a:pt x="3442818" y="199660"/>
                  </a:lnTo>
                  <a:lnTo>
                    <a:pt x="3477149" y="199202"/>
                  </a:lnTo>
                  <a:lnTo>
                    <a:pt x="3507361" y="199660"/>
                  </a:lnTo>
                  <a:lnTo>
                    <a:pt x="3566410" y="205613"/>
                  </a:lnTo>
                  <a:lnTo>
                    <a:pt x="3623172" y="217519"/>
                  </a:lnTo>
                  <a:lnTo>
                    <a:pt x="3677644" y="234005"/>
                  </a:lnTo>
                  <a:lnTo>
                    <a:pt x="3730743" y="256902"/>
                  </a:lnTo>
                  <a:lnTo>
                    <a:pt x="3779722" y="283462"/>
                  </a:lnTo>
                  <a:lnTo>
                    <a:pt x="3826871" y="315060"/>
                  </a:lnTo>
                  <a:lnTo>
                    <a:pt x="3869900" y="350779"/>
                  </a:lnTo>
                  <a:lnTo>
                    <a:pt x="3909266" y="390161"/>
                  </a:lnTo>
                  <a:lnTo>
                    <a:pt x="3944971" y="433665"/>
                  </a:lnTo>
                  <a:lnTo>
                    <a:pt x="3976098" y="479916"/>
                  </a:lnTo>
                  <a:lnTo>
                    <a:pt x="4003563" y="529831"/>
                  </a:lnTo>
                  <a:lnTo>
                    <a:pt x="4025535" y="582036"/>
                  </a:lnTo>
                  <a:lnTo>
                    <a:pt x="4042930" y="637446"/>
                  </a:lnTo>
                  <a:lnTo>
                    <a:pt x="4053916" y="694230"/>
                  </a:lnTo>
                  <a:lnTo>
                    <a:pt x="4060324" y="752846"/>
                  </a:lnTo>
                  <a:lnTo>
                    <a:pt x="4060324" y="782611"/>
                  </a:lnTo>
                  <a:lnTo>
                    <a:pt x="4060324" y="804134"/>
                  </a:lnTo>
                  <a:lnTo>
                    <a:pt x="4057578" y="844891"/>
                  </a:lnTo>
                  <a:lnTo>
                    <a:pt x="4056116" y="855015"/>
                  </a:lnTo>
                  <a:lnTo>
                    <a:pt x="0" y="855015"/>
                  </a:lnTo>
                  <a:lnTo>
                    <a:pt x="16094" y="827031"/>
                  </a:lnTo>
                  <a:lnTo>
                    <a:pt x="38065" y="794976"/>
                  </a:lnTo>
                  <a:lnTo>
                    <a:pt x="49967" y="780322"/>
                  </a:lnTo>
                  <a:lnTo>
                    <a:pt x="46305" y="750556"/>
                  </a:lnTo>
                  <a:lnTo>
                    <a:pt x="45847" y="719874"/>
                  </a:lnTo>
                  <a:lnTo>
                    <a:pt x="45847" y="699725"/>
                  </a:lnTo>
                  <a:lnTo>
                    <a:pt x="49967" y="660343"/>
                  </a:lnTo>
                  <a:lnTo>
                    <a:pt x="57291" y="621876"/>
                  </a:lnTo>
                  <a:lnTo>
                    <a:pt x="68735" y="584783"/>
                  </a:lnTo>
                  <a:lnTo>
                    <a:pt x="83841" y="549980"/>
                  </a:lnTo>
                  <a:lnTo>
                    <a:pt x="102150" y="516551"/>
                  </a:lnTo>
                  <a:lnTo>
                    <a:pt x="122749" y="485412"/>
                  </a:lnTo>
                  <a:lnTo>
                    <a:pt x="147010" y="456104"/>
                  </a:lnTo>
                  <a:lnTo>
                    <a:pt x="174017" y="429543"/>
                  </a:lnTo>
                  <a:lnTo>
                    <a:pt x="202856" y="405731"/>
                  </a:lnTo>
                  <a:lnTo>
                    <a:pt x="233525" y="384208"/>
                  </a:lnTo>
                  <a:lnTo>
                    <a:pt x="266941" y="366806"/>
                  </a:lnTo>
                  <a:lnTo>
                    <a:pt x="302645" y="351694"/>
                  </a:lnTo>
                  <a:lnTo>
                    <a:pt x="339265" y="340246"/>
                  </a:lnTo>
                  <a:lnTo>
                    <a:pt x="377259" y="332003"/>
                  </a:lnTo>
                  <a:lnTo>
                    <a:pt x="417084" y="328798"/>
                  </a:lnTo>
                  <a:lnTo>
                    <a:pt x="437224" y="327882"/>
                  </a:lnTo>
                  <a:lnTo>
                    <a:pt x="467894" y="329256"/>
                  </a:lnTo>
                  <a:lnTo>
                    <a:pt x="528775" y="338872"/>
                  </a:lnTo>
                  <a:lnTo>
                    <a:pt x="585536" y="357190"/>
                  </a:lnTo>
                  <a:lnTo>
                    <a:pt x="638177" y="383292"/>
                  </a:lnTo>
                  <a:lnTo>
                    <a:pt x="662896" y="399778"/>
                  </a:lnTo>
                  <a:lnTo>
                    <a:pt x="677544" y="387413"/>
                  </a:lnTo>
                  <a:lnTo>
                    <a:pt x="709128" y="364975"/>
                  </a:lnTo>
                  <a:lnTo>
                    <a:pt x="743002" y="345283"/>
                  </a:lnTo>
                  <a:lnTo>
                    <a:pt x="778249" y="328798"/>
                  </a:lnTo>
                  <a:lnTo>
                    <a:pt x="815327" y="315060"/>
                  </a:lnTo>
                  <a:lnTo>
                    <a:pt x="853778" y="304069"/>
                  </a:lnTo>
                  <a:lnTo>
                    <a:pt x="892687" y="297200"/>
                  </a:lnTo>
                  <a:lnTo>
                    <a:pt x="933885" y="293537"/>
                  </a:lnTo>
                  <a:lnTo>
                    <a:pt x="954483" y="293079"/>
                  </a:lnTo>
                  <a:lnTo>
                    <a:pt x="977371" y="293537"/>
                  </a:lnTo>
                  <a:lnTo>
                    <a:pt x="1020399" y="297658"/>
                  </a:lnTo>
                  <a:lnTo>
                    <a:pt x="1062513" y="305901"/>
                  </a:lnTo>
                  <a:lnTo>
                    <a:pt x="1103710" y="317807"/>
                  </a:lnTo>
                  <a:lnTo>
                    <a:pt x="1142619" y="333377"/>
                  </a:lnTo>
                  <a:lnTo>
                    <a:pt x="1180155" y="352152"/>
                  </a:lnTo>
                  <a:lnTo>
                    <a:pt x="1214944" y="375049"/>
                  </a:lnTo>
                  <a:lnTo>
                    <a:pt x="1247902" y="399778"/>
                  </a:lnTo>
                  <a:lnTo>
                    <a:pt x="1278114" y="428170"/>
                  </a:lnTo>
                  <a:lnTo>
                    <a:pt x="1306036" y="459309"/>
                  </a:lnTo>
                  <a:lnTo>
                    <a:pt x="1330755" y="492281"/>
                  </a:lnTo>
                  <a:lnTo>
                    <a:pt x="1352726" y="527542"/>
                  </a:lnTo>
                  <a:lnTo>
                    <a:pt x="1371036" y="564634"/>
                  </a:lnTo>
                  <a:lnTo>
                    <a:pt x="1386600" y="604475"/>
                  </a:lnTo>
                  <a:lnTo>
                    <a:pt x="1397587" y="645689"/>
                  </a:lnTo>
                  <a:lnTo>
                    <a:pt x="1405368" y="687819"/>
                  </a:lnTo>
                  <a:lnTo>
                    <a:pt x="1407656" y="709800"/>
                  </a:lnTo>
                  <a:lnTo>
                    <a:pt x="1423220" y="688735"/>
                  </a:lnTo>
                  <a:lnTo>
                    <a:pt x="1458925" y="649810"/>
                  </a:lnTo>
                  <a:lnTo>
                    <a:pt x="1499207" y="615465"/>
                  </a:lnTo>
                  <a:lnTo>
                    <a:pt x="1542693" y="585699"/>
                  </a:lnTo>
                  <a:lnTo>
                    <a:pt x="1589384" y="561429"/>
                  </a:lnTo>
                  <a:lnTo>
                    <a:pt x="1639736" y="542196"/>
                  </a:lnTo>
                  <a:lnTo>
                    <a:pt x="1692835" y="529373"/>
                  </a:lnTo>
                  <a:lnTo>
                    <a:pt x="1747308" y="522504"/>
                  </a:lnTo>
                  <a:lnTo>
                    <a:pt x="1775688" y="522046"/>
                  </a:lnTo>
                  <a:lnTo>
                    <a:pt x="1799492" y="522046"/>
                  </a:lnTo>
                  <a:lnTo>
                    <a:pt x="1847098" y="527542"/>
                  </a:lnTo>
                  <a:lnTo>
                    <a:pt x="1892415" y="537158"/>
                  </a:lnTo>
                  <a:lnTo>
                    <a:pt x="1936359" y="551354"/>
                  </a:lnTo>
                  <a:lnTo>
                    <a:pt x="1978015" y="568756"/>
                  </a:lnTo>
                  <a:lnTo>
                    <a:pt x="2017382" y="591653"/>
                  </a:lnTo>
                  <a:lnTo>
                    <a:pt x="2054001" y="616839"/>
                  </a:lnTo>
                  <a:lnTo>
                    <a:pt x="2088332" y="646605"/>
                  </a:lnTo>
                  <a:lnTo>
                    <a:pt x="2104354" y="662632"/>
                  </a:lnTo>
                  <a:lnTo>
                    <a:pt x="2116256" y="647979"/>
                  </a:lnTo>
                  <a:lnTo>
                    <a:pt x="2141889" y="620044"/>
                  </a:lnTo>
                  <a:lnTo>
                    <a:pt x="2169812" y="593942"/>
                  </a:lnTo>
                  <a:lnTo>
                    <a:pt x="2200024" y="570587"/>
                  </a:lnTo>
                  <a:lnTo>
                    <a:pt x="2231609" y="549980"/>
                  </a:lnTo>
                  <a:lnTo>
                    <a:pt x="2265025" y="531663"/>
                  </a:lnTo>
                  <a:lnTo>
                    <a:pt x="2300730" y="516551"/>
                  </a:lnTo>
                  <a:lnTo>
                    <a:pt x="2337807" y="504187"/>
                  </a:lnTo>
                  <a:lnTo>
                    <a:pt x="2356574" y="499608"/>
                  </a:lnTo>
                  <a:lnTo>
                    <a:pt x="2354743" y="477169"/>
                  </a:lnTo>
                  <a:lnTo>
                    <a:pt x="2354286" y="455188"/>
                  </a:lnTo>
                  <a:lnTo>
                    <a:pt x="2354743" y="431375"/>
                  </a:lnTo>
                  <a:lnTo>
                    <a:pt x="2359321" y="385582"/>
                  </a:lnTo>
                  <a:lnTo>
                    <a:pt x="2368477" y="341162"/>
                  </a:lnTo>
                  <a:lnTo>
                    <a:pt x="2381294" y="298116"/>
                  </a:lnTo>
                  <a:lnTo>
                    <a:pt x="2399146" y="257360"/>
                  </a:lnTo>
                  <a:lnTo>
                    <a:pt x="2420202" y="218893"/>
                  </a:lnTo>
                  <a:lnTo>
                    <a:pt x="2444463" y="182716"/>
                  </a:lnTo>
                  <a:lnTo>
                    <a:pt x="2472386" y="148829"/>
                  </a:lnTo>
                  <a:lnTo>
                    <a:pt x="2503055" y="117690"/>
                  </a:lnTo>
                  <a:lnTo>
                    <a:pt x="2536928" y="90213"/>
                  </a:lnTo>
                  <a:lnTo>
                    <a:pt x="2573091" y="65485"/>
                  </a:lnTo>
                  <a:lnTo>
                    <a:pt x="2611543" y="44420"/>
                  </a:lnTo>
                  <a:lnTo>
                    <a:pt x="2652739" y="27018"/>
                  </a:lnTo>
                  <a:lnTo>
                    <a:pt x="2695311" y="14196"/>
                  </a:lnTo>
                  <a:lnTo>
                    <a:pt x="2739712" y="5038"/>
                  </a:lnTo>
                  <a:lnTo>
                    <a:pt x="2785488" y="45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926A7714-2494-41A7-A6FF-56E5E4FC55C4}"/>
                </a:ext>
              </a:extLst>
            </p:cNvPr>
            <p:cNvSpPr>
              <a:spLocks/>
            </p:cNvSpPr>
            <p:nvPr/>
          </p:nvSpPr>
          <p:spPr bwMode="auto">
            <a:xfrm>
              <a:off x="3887496" y="4531222"/>
              <a:ext cx="3897959" cy="2343621"/>
            </a:xfrm>
            <a:custGeom>
              <a:avLst/>
              <a:gdLst>
                <a:gd name="connsiteX0" fmla="*/ 3020784 w 3897959"/>
                <a:gd name="connsiteY0" fmla="*/ 2116671 h 2343621"/>
                <a:gd name="connsiteX1" fmla="*/ 3043209 w 3897959"/>
                <a:gd name="connsiteY1" fmla="*/ 2116671 h 2343621"/>
                <a:gd name="connsiteX2" fmla="*/ 3063803 w 3897959"/>
                <a:gd name="connsiteY2" fmla="*/ 2116671 h 2343621"/>
                <a:gd name="connsiteX3" fmla="*/ 3104991 w 3897959"/>
                <a:gd name="connsiteY3" fmla="*/ 2120334 h 2343621"/>
                <a:gd name="connsiteX4" fmla="*/ 3144807 w 3897959"/>
                <a:gd name="connsiteY4" fmla="*/ 2127204 h 2343621"/>
                <a:gd name="connsiteX5" fmla="*/ 3182791 w 3897959"/>
                <a:gd name="connsiteY5" fmla="*/ 2137737 h 2343621"/>
                <a:gd name="connsiteX6" fmla="*/ 3219862 w 3897959"/>
                <a:gd name="connsiteY6" fmla="*/ 2151475 h 2343621"/>
                <a:gd name="connsiteX7" fmla="*/ 3255101 w 3897959"/>
                <a:gd name="connsiteY7" fmla="*/ 2168878 h 2343621"/>
                <a:gd name="connsiteX8" fmla="*/ 3288966 w 3897959"/>
                <a:gd name="connsiteY8" fmla="*/ 2188570 h 2343621"/>
                <a:gd name="connsiteX9" fmla="*/ 3320086 w 3897959"/>
                <a:gd name="connsiteY9" fmla="*/ 2210552 h 2343621"/>
                <a:gd name="connsiteX10" fmla="*/ 3335189 w 3897959"/>
                <a:gd name="connsiteY10" fmla="*/ 2222916 h 2343621"/>
                <a:gd name="connsiteX11" fmla="*/ 3359902 w 3897959"/>
                <a:gd name="connsiteY11" fmla="*/ 2206888 h 2343621"/>
                <a:gd name="connsiteX12" fmla="*/ 3412074 w 3897959"/>
                <a:gd name="connsiteY12" fmla="*/ 2179868 h 2343621"/>
                <a:gd name="connsiteX13" fmla="*/ 3469281 w 3897959"/>
                <a:gd name="connsiteY13" fmla="*/ 2161550 h 2343621"/>
                <a:gd name="connsiteX14" fmla="*/ 3529690 w 3897959"/>
                <a:gd name="connsiteY14" fmla="*/ 2152391 h 2343621"/>
                <a:gd name="connsiteX15" fmla="*/ 3561268 w 3897959"/>
                <a:gd name="connsiteY15" fmla="*/ 2151017 h 2343621"/>
                <a:gd name="connsiteX16" fmla="*/ 3581404 w 3897959"/>
                <a:gd name="connsiteY16" fmla="*/ 2151475 h 2343621"/>
                <a:gd name="connsiteX17" fmla="*/ 3620305 w 3897959"/>
                <a:gd name="connsiteY17" fmla="*/ 2155597 h 2343621"/>
                <a:gd name="connsiteX18" fmla="*/ 3658747 w 3897959"/>
                <a:gd name="connsiteY18" fmla="*/ 2163382 h 2343621"/>
                <a:gd name="connsiteX19" fmla="*/ 3695817 w 3897959"/>
                <a:gd name="connsiteY19" fmla="*/ 2174831 h 2343621"/>
                <a:gd name="connsiteX20" fmla="*/ 3730598 w 3897959"/>
                <a:gd name="connsiteY20" fmla="*/ 2189486 h 2343621"/>
                <a:gd name="connsiteX21" fmla="*/ 3764007 w 3897959"/>
                <a:gd name="connsiteY21" fmla="*/ 2207804 h 2343621"/>
                <a:gd name="connsiteX22" fmla="*/ 3795584 w 3897959"/>
                <a:gd name="connsiteY22" fmla="*/ 2228870 h 2343621"/>
                <a:gd name="connsiteX23" fmla="*/ 3824416 w 3897959"/>
                <a:gd name="connsiteY23" fmla="*/ 2253141 h 2343621"/>
                <a:gd name="connsiteX24" fmla="*/ 3850502 w 3897959"/>
                <a:gd name="connsiteY24" fmla="*/ 2279245 h 2343621"/>
                <a:gd name="connsiteX25" fmla="*/ 3874757 w 3897959"/>
                <a:gd name="connsiteY25" fmla="*/ 2308096 h 2343621"/>
                <a:gd name="connsiteX26" fmla="*/ 3895810 w 3897959"/>
                <a:gd name="connsiteY26" fmla="*/ 2339695 h 2343621"/>
                <a:gd name="connsiteX27" fmla="*/ 3897959 w 3897959"/>
                <a:gd name="connsiteY27" fmla="*/ 2343621 h 2343621"/>
                <a:gd name="connsiteX28" fmla="*/ 2649680 w 3897959"/>
                <a:gd name="connsiteY28" fmla="*/ 2343621 h 2343621"/>
                <a:gd name="connsiteX29" fmla="*/ 2667021 w 3897959"/>
                <a:gd name="connsiteY29" fmla="*/ 2315423 h 2343621"/>
                <a:gd name="connsiteX30" fmla="*/ 2692191 w 3897959"/>
                <a:gd name="connsiteY30" fmla="*/ 2281993 h 2343621"/>
                <a:gd name="connsiteX31" fmla="*/ 2720108 w 3897959"/>
                <a:gd name="connsiteY31" fmla="*/ 2251310 h 2343621"/>
                <a:gd name="connsiteX32" fmla="*/ 2750314 w 3897959"/>
                <a:gd name="connsiteY32" fmla="*/ 2223374 h 2343621"/>
                <a:gd name="connsiteX33" fmla="*/ 2782806 w 3897959"/>
                <a:gd name="connsiteY33" fmla="*/ 2197729 h 2343621"/>
                <a:gd name="connsiteX34" fmla="*/ 2818046 w 3897959"/>
                <a:gd name="connsiteY34" fmla="*/ 2175747 h 2343621"/>
                <a:gd name="connsiteX35" fmla="*/ 2855115 w 3897959"/>
                <a:gd name="connsiteY35" fmla="*/ 2156971 h 2343621"/>
                <a:gd name="connsiteX36" fmla="*/ 2894473 w 3897959"/>
                <a:gd name="connsiteY36" fmla="*/ 2140942 h 2343621"/>
                <a:gd name="connsiteX37" fmla="*/ 2935204 w 3897959"/>
                <a:gd name="connsiteY37" fmla="*/ 2129035 h 2343621"/>
                <a:gd name="connsiteX38" fmla="*/ 2977308 w 3897959"/>
                <a:gd name="connsiteY38" fmla="*/ 2120792 h 2343621"/>
                <a:gd name="connsiteX39" fmla="*/ 1189730 w 3897959"/>
                <a:gd name="connsiteY39" fmla="*/ 1822663 h 2343621"/>
                <a:gd name="connsiteX40" fmla="*/ 1212611 w 3897959"/>
                <a:gd name="connsiteY40" fmla="*/ 1823579 h 2343621"/>
                <a:gd name="connsiteX41" fmla="*/ 1258377 w 3897959"/>
                <a:gd name="connsiteY41" fmla="*/ 1828159 h 2343621"/>
                <a:gd name="connsiteX42" fmla="*/ 1302768 w 3897959"/>
                <a:gd name="connsiteY42" fmla="*/ 1836860 h 2343621"/>
                <a:gd name="connsiteX43" fmla="*/ 1345787 w 3897959"/>
                <a:gd name="connsiteY43" fmla="*/ 1850599 h 2343621"/>
                <a:gd name="connsiteX44" fmla="*/ 1386518 w 3897959"/>
                <a:gd name="connsiteY44" fmla="*/ 1868001 h 2343621"/>
                <a:gd name="connsiteX45" fmla="*/ 1424961 w 3897959"/>
                <a:gd name="connsiteY45" fmla="*/ 1888609 h 2343621"/>
                <a:gd name="connsiteX46" fmla="*/ 1461116 w 3897959"/>
                <a:gd name="connsiteY46" fmla="*/ 1912880 h 2343621"/>
                <a:gd name="connsiteX47" fmla="*/ 1494982 w 3897959"/>
                <a:gd name="connsiteY47" fmla="*/ 1940816 h 2343621"/>
                <a:gd name="connsiteX48" fmla="*/ 1526102 w 3897959"/>
                <a:gd name="connsiteY48" fmla="*/ 1971957 h 2343621"/>
                <a:gd name="connsiteX49" fmla="*/ 1554018 w 3897959"/>
                <a:gd name="connsiteY49" fmla="*/ 2005388 h 2343621"/>
                <a:gd name="connsiteX50" fmla="*/ 1578274 w 3897959"/>
                <a:gd name="connsiteY50" fmla="*/ 2042024 h 2343621"/>
                <a:gd name="connsiteX51" fmla="*/ 1599325 w 3897959"/>
                <a:gd name="connsiteY51" fmla="*/ 2080492 h 2343621"/>
                <a:gd name="connsiteX52" fmla="*/ 1616716 w 3897959"/>
                <a:gd name="connsiteY52" fmla="*/ 2121250 h 2343621"/>
                <a:gd name="connsiteX53" fmla="*/ 1629531 w 3897959"/>
                <a:gd name="connsiteY53" fmla="*/ 2164298 h 2343621"/>
                <a:gd name="connsiteX54" fmla="*/ 1638683 w 3897959"/>
                <a:gd name="connsiteY54" fmla="*/ 2208720 h 2343621"/>
                <a:gd name="connsiteX55" fmla="*/ 1643260 w 3897959"/>
                <a:gd name="connsiteY55" fmla="*/ 2254515 h 2343621"/>
                <a:gd name="connsiteX56" fmla="*/ 1644175 w 3897959"/>
                <a:gd name="connsiteY56" fmla="*/ 2277871 h 2343621"/>
                <a:gd name="connsiteX57" fmla="*/ 1643260 w 3897959"/>
                <a:gd name="connsiteY57" fmla="*/ 2300769 h 2343621"/>
                <a:gd name="connsiteX58" fmla="*/ 1641429 w 3897959"/>
                <a:gd name="connsiteY58" fmla="*/ 2322751 h 2343621"/>
                <a:gd name="connsiteX59" fmla="*/ 1660651 w 3897959"/>
                <a:gd name="connsiteY59" fmla="*/ 2327330 h 2343621"/>
                <a:gd name="connsiteX60" fmla="*/ 1697263 w 3897959"/>
                <a:gd name="connsiteY60" fmla="*/ 2339695 h 2343621"/>
                <a:gd name="connsiteX61" fmla="*/ 1706263 w 3897959"/>
                <a:gd name="connsiteY61" fmla="*/ 2343621 h 2343621"/>
                <a:gd name="connsiteX62" fmla="*/ 0 w 3897959"/>
                <a:gd name="connsiteY62" fmla="*/ 2343621 h 2343621"/>
                <a:gd name="connsiteX63" fmla="*/ 22266 w 3897959"/>
                <a:gd name="connsiteY63" fmla="*/ 2303516 h 2343621"/>
                <a:gd name="connsiteX64" fmla="*/ 53844 w 3897959"/>
                <a:gd name="connsiteY64" fmla="*/ 2256805 h 2343621"/>
                <a:gd name="connsiteX65" fmla="*/ 89083 w 3897959"/>
                <a:gd name="connsiteY65" fmla="*/ 2213299 h 2343621"/>
                <a:gd name="connsiteX66" fmla="*/ 128898 w 3897959"/>
                <a:gd name="connsiteY66" fmla="*/ 2174373 h 2343621"/>
                <a:gd name="connsiteX67" fmla="*/ 171917 w 3897959"/>
                <a:gd name="connsiteY67" fmla="*/ 2138652 h 2343621"/>
                <a:gd name="connsiteX68" fmla="*/ 218597 w 3897959"/>
                <a:gd name="connsiteY68" fmla="*/ 2107054 h 2343621"/>
                <a:gd name="connsiteX69" fmla="*/ 268481 w 3897959"/>
                <a:gd name="connsiteY69" fmla="*/ 2079576 h 2343621"/>
                <a:gd name="connsiteX70" fmla="*/ 320653 w 3897959"/>
                <a:gd name="connsiteY70" fmla="*/ 2057594 h 2343621"/>
                <a:gd name="connsiteX71" fmla="*/ 375114 w 3897959"/>
                <a:gd name="connsiteY71" fmla="*/ 2040650 h 2343621"/>
                <a:gd name="connsiteX72" fmla="*/ 432320 w 3897959"/>
                <a:gd name="connsiteY72" fmla="*/ 2028743 h 2343621"/>
                <a:gd name="connsiteX73" fmla="*/ 490899 w 3897959"/>
                <a:gd name="connsiteY73" fmla="*/ 2022790 h 2343621"/>
                <a:gd name="connsiteX74" fmla="*/ 521103 w 3897959"/>
                <a:gd name="connsiteY74" fmla="*/ 2022332 h 2343621"/>
                <a:gd name="connsiteX75" fmla="*/ 555427 w 3897959"/>
                <a:gd name="connsiteY75" fmla="*/ 2023248 h 2343621"/>
                <a:gd name="connsiteX76" fmla="*/ 623159 w 3897959"/>
                <a:gd name="connsiteY76" fmla="*/ 2031033 h 2343621"/>
                <a:gd name="connsiteX77" fmla="*/ 687688 w 3897959"/>
                <a:gd name="connsiteY77" fmla="*/ 2046603 h 2343621"/>
                <a:gd name="connsiteX78" fmla="*/ 749471 w 3897959"/>
                <a:gd name="connsiteY78" fmla="*/ 2068585 h 2343621"/>
                <a:gd name="connsiteX79" fmla="*/ 778303 w 3897959"/>
                <a:gd name="connsiteY79" fmla="*/ 2082782 h 2343621"/>
                <a:gd name="connsiteX80" fmla="*/ 793405 w 3897959"/>
                <a:gd name="connsiteY80" fmla="*/ 2054389 h 2343621"/>
                <a:gd name="connsiteX81" fmla="*/ 827728 w 3897959"/>
                <a:gd name="connsiteY81" fmla="*/ 2001266 h 2343621"/>
                <a:gd name="connsiteX82" fmla="*/ 869833 w 3897959"/>
                <a:gd name="connsiteY82" fmla="*/ 1954096 h 2343621"/>
                <a:gd name="connsiteX83" fmla="*/ 917428 w 3897959"/>
                <a:gd name="connsiteY83" fmla="*/ 1912880 h 2343621"/>
                <a:gd name="connsiteX84" fmla="*/ 970515 w 3897959"/>
                <a:gd name="connsiteY84" fmla="*/ 1878534 h 2343621"/>
                <a:gd name="connsiteX85" fmla="*/ 1028179 w 3897959"/>
                <a:gd name="connsiteY85" fmla="*/ 1851972 h 2343621"/>
                <a:gd name="connsiteX86" fmla="*/ 1090419 w 3897959"/>
                <a:gd name="connsiteY86" fmla="*/ 1833654 h 2343621"/>
                <a:gd name="connsiteX87" fmla="*/ 1155863 w 3897959"/>
                <a:gd name="connsiteY87" fmla="*/ 1824037 h 2343621"/>
                <a:gd name="connsiteX88" fmla="*/ 1970936 w 3897959"/>
                <a:gd name="connsiteY88" fmla="*/ 0 h 2343621"/>
                <a:gd name="connsiteX89" fmla="*/ 2367261 w 3897959"/>
                <a:gd name="connsiteY89" fmla="*/ 0 h 2343621"/>
                <a:gd name="connsiteX90" fmla="*/ 2367261 w 3897959"/>
                <a:gd name="connsiteY90" fmla="*/ 2343621 h 2343621"/>
                <a:gd name="connsiteX91" fmla="*/ 1970936 w 3897959"/>
                <a:gd name="connsiteY91" fmla="*/ 2343621 h 234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897959" h="2343621">
                  <a:moveTo>
                    <a:pt x="3020784" y="2116671"/>
                  </a:moveTo>
                  <a:lnTo>
                    <a:pt x="3043209" y="2116671"/>
                  </a:lnTo>
                  <a:lnTo>
                    <a:pt x="3063803" y="2116671"/>
                  </a:lnTo>
                  <a:lnTo>
                    <a:pt x="3104991" y="2120334"/>
                  </a:lnTo>
                  <a:lnTo>
                    <a:pt x="3144807" y="2127204"/>
                  </a:lnTo>
                  <a:lnTo>
                    <a:pt x="3182791" y="2137737"/>
                  </a:lnTo>
                  <a:lnTo>
                    <a:pt x="3219862" y="2151475"/>
                  </a:lnTo>
                  <a:lnTo>
                    <a:pt x="3255101" y="2168878"/>
                  </a:lnTo>
                  <a:lnTo>
                    <a:pt x="3288966" y="2188570"/>
                  </a:lnTo>
                  <a:lnTo>
                    <a:pt x="3320086" y="2210552"/>
                  </a:lnTo>
                  <a:lnTo>
                    <a:pt x="3335189" y="2222916"/>
                  </a:lnTo>
                  <a:lnTo>
                    <a:pt x="3359902" y="2206888"/>
                  </a:lnTo>
                  <a:lnTo>
                    <a:pt x="3412074" y="2179868"/>
                  </a:lnTo>
                  <a:lnTo>
                    <a:pt x="3469281" y="2161550"/>
                  </a:lnTo>
                  <a:lnTo>
                    <a:pt x="3529690" y="2152391"/>
                  </a:lnTo>
                  <a:lnTo>
                    <a:pt x="3561268" y="2151017"/>
                  </a:lnTo>
                  <a:lnTo>
                    <a:pt x="3581404" y="2151475"/>
                  </a:lnTo>
                  <a:lnTo>
                    <a:pt x="3620305" y="2155597"/>
                  </a:lnTo>
                  <a:lnTo>
                    <a:pt x="3658747" y="2163382"/>
                  </a:lnTo>
                  <a:lnTo>
                    <a:pt x="3695817" y="2174831"/>
                  </a:lnTo>
                  <a:lnTo>
                    <a:pt x="3730598" y="2189486"/>
                  </a:lnTo>
                  <a:lnTo>
                    <a:pt x="3764007" y="2207804"/>
                  </a:lnTo>
                  <a:lnTo>
                    <a:pt x="3795584" y="2228870"/>
                  </a:lnTo>
                  <a:lnTo>
                    <a:pt x="3824416" y="2253141"/>
                  </a:lnTo>
                  <a:lnTo>
                    <a:pt x="3850502" y="2279245"/>
                  </a:lnTo>
                  <a:lnTo>
                    <a:pt x="3874757" y="2308096"/>
                  </a:lnTo>
                  <a:lnTo>
                    <a:pt x="3895810" y="2339695"/>
                  </a:lnTo>
                  <a:lnTo>
                    <a:pt x="3897959" y="2343621"/>
                  </a:lnTo>
                  <a:lnTo>
                    <a:pt x="2649680" y="2343621"/>
                  </a:lnTo>
                  <a:lnTo>
                    <a:pt x="2667021" y="2315423"/>
                  </a:lnTo>
                  <a:lnTo>
                    <a:pt x="2692191" y="2281993"/>
                  </a:lnTo>
                  <a:lnTo>
                    <a:pt x="2720108" y="2251310"/>
                  </a:lnTo>
                  <a:lnTo>
                    <a:pt x="2750314" y="2223374"/>
                  </a:lnTo>
                  <a:lnTo>
                    <a:pt x="2782806" y="2197729"/>
                  </a:lnTo>
                  <a:lnTo>
                    <a:pt x="2818046" y="2175747"/>
                  </a:lnTo>
                  <a:lnTo>
                    <a:pt x="2855115" y="2156971"/>
                  </a:lnTo>
                  <a:lnTo>
                    <a:pt x="2894473" y="2140942"/>
                  </a:lnTo>
                  <a:lnTo>
                    <a:pt x="2935204" y="2129035"/>
                  </a:lnTo>
                  <a:lnTo>
                    <a:pt x="2977308" y="2120792"/>
                  </a:lnTo>
                  <a:close/>
                  <a:moveTo>
                    <a:pt x="1189730" y="1822663"/>
                  </a:moveTo>
                  <a:lnTo>
                    <a:pt x="1212611" y="1823579"/>
                  </a:lnTo>
                  <a:lnTo>
                    <a:pt x="1258377" y="1828159"/>
                  </a:lnTo>
                  <a:lnTo>
                    <a:pt x="1302768" y="1836860"/>
                  </a:lnTo>
                  <a:lnTo>
                    <a:pt x="1345787" y="1850599"/>
                  </a:lnTo>
                  <a:lnTo>
                    <a:pt x="1386518" y="1868001"/>
                  </a:lnTo>
                  <a:lnTo>
                    <a:pt x="1424961" y="1888609"/>
                  </a:lnTo>
                  <a:lnTo>
                    <a:pt x="1461116" y="1912880"/>
                  </a:lnTo>
                  <a:lnTo>
                    <a:pt x="1494982" y="1940816"/>
                  </a:lnTo>
                  <a:lnTo>
                    <a:pt x="1526102" y="1971957"/>
                  </a:lnTo>
                  <a:lnTo>
                    <a:pt x="1554018" y="2005388"/>
                  </a:lnTo>
                  <a:lnTo>
                    <a:pt x="1578274" y="2042024"/>
                  </a:lnTo>
                  <a:lnTo>
                    <a:pt x="1599325" y="2080492"/>
                  </a:lnTo>
                  <a:lnTo>
                    <a:pt x="1616716" y="2121250"/>
                  </a:lnTo>
                  <a:lnTo>
                    <a:pt x="1629531" y="2164298"/>
                  </a:lnTo>
                  <a:lnTo>
                    <a:pt x="1638683" y="2208720"/>
                  </a:lnTo>
                  <a:lnTo>
                    <a:pt x="1643260" y="2254515"/>
                  </a:lnTo>
                  <a:lnTo>
                    <a:pt x="1644175" y="2277871"/>
                  </a:lnTo>
                  <a:lnTo>
                    <a:pt x="1643260" y="2300769"/>
                  </a:lnTo>
                  <a:lnTo>
                    <a:pt x="1641429" y="2322751"/>
                  </a:lnTo>
                  <a:lnTo>
                    <a:pt x="1660651" y="2327330"/>
                  </a:lnTo>
                  <a:lnTo>
                    <a:pt x="1697263" y="2339695"/>
                  </a:lnTo>
                  <a:lnTo>
                    <a:pt x="1706263" y="2343621"/>
                  </a:lnTo>
                  <a:lnTo>
                    <a:pt x="0" y="2343621"/>
                  </a:lnTo>
                  <a:lnTo>
                    <a:pt x="22266" y="2303516"/>
                  </a:lnTo>
                  <a:lnTo>
                    <a:pt x="53844" y="2256805"/>
                  </a:lnTo>
                  <a:lnTo>
                    <a:pt x="89083" y="2213299"/>
                  </a:lnTo>
                  <a:lnTo>
                    <a:pt x="128898" y="2174373"/>
                  </a:lnTo>
                  <a:lnTo>
                    <a:pt x="171917" y="2138652"/>
                  </a:lnTo>
                  <a:lnTo>
                    <a:pt x="218597" y="2107054"/>
                  </a:lnTo>
                  <a:lnTo>
                    <a:pt x="268481" y="2079576"/>
                  </a:lnTo>
                  <a:lnTo>
                    <a:pt x="320653" y="2057594"/>
                  </a:lnTo>
                  <a:lnTo>
                    <a:pt x="375114" y="2040650"/>
                  </a:lnTo>
                  <a:lnTo>
                    <a:pt x="432320" y="2028743"/>
                  </a:lnTo>
                  <a:lnTo>
                    <a:pt x="490899" y="2022790"/>
                  </a:lnTo>
                  <a:lnTo>
                    <a:pt x="521103" y="2022332"/>
                  </a:lnTo>
                  <a:lnTo>
                    <a:pt x="555427" y="2023248"/>
                  </a:lnTo>
                  <a:lnTo>
                    <a:pt x="623159" y="2031033"/>
                  </a:lnTo>
                  <a:lnTo>
                    <a:pt x="687688" y="2046603"/>
                  </a:lnTo>
                  <a:lnTo>
                    <a:pt x="749471" y="2068585"/>
                  </a:lnTo>
                  <a:lnTo>
                    <a:pt x="778303" y="2082782"/>
                  </a:lnTo>
                  <a:lnTo>
                    <a:pt x="793405" y="2054389"/>
                  </a:lnTo>
                  <a:lnTo>
                    <a:pt x="827728" y="2001266"/>
                  </a:lnTo>
                  <a:lnTo>
                    <a:pt x="869833" y="1954096"/>
                  </a:lnTo>
                  <a:lnTo>
                    <a:pt x="917428" y="1912880"/>
                  </a:lnTo>
                  <a:lnTo>
                    <a:pt x="970515" y="1878534"/>
                  </a:lnTo>
                  <a:lnTo>
                    <a:pt x="1028179" y="1851972"/>
                  </a:lnTo>
                  <a:lnTo>
                    <a:pt x="1090419" y="1833654"/>
                  </a:lnTo>
                  <a:lnTo>
                    <a:pt x="1155863" y="1824037"/>
                  </a:lnTo>
                  <a:close/>
                  <a:moveTo>
                    <a:pt x="1970936" y="0"/>
                  </a:moveTo>
                  <a:lnTo>
                    <a:pt x="2367261" y="0"/>
                  </a:lnTo>
                  <a:lnTo>
                    <a:pt x="2367261" y="2343621"/>
                  </a:lnTo>
                  <a:lnTo>
                    <a:pt x="1970936" y="234362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49">
              <a:extLst>
                <a:ext uri="{FF2B5EF4-FFF2-40B4-BE49-F238E27FC236}">
                  <a16:creationId xmlns:a16="http://schemas.microsoft.com/office/drawing/2014/main" id="{2F7B19FC-9379-4522-9BBD-F332B03ACFA7}"/>
                </a:ext>
              </a:extLst>
            </p:cNvPr>
            <p:cNvSpPr>
              <a:spLocks/>
            </p:cNvSpPr>
            <p:nvPr/>
          </p:nvSpPr>
          <p:spPr bwMode="auto">
            <a:xfrm>
              <a:off x="5696840" y="4642751"/>
              <a:ext cx="719585" cy="1089448"/>
            </a:xfrm>
            <a:custGeom>
              <a:avLst/>
              <a:gdLst>
                <a:gd name="T0" fmla="*/ 787 w 1575"/>
                <a:gd name="T1" fmla="*/ 0 h 2380"/>
                <a:gd name="T2" fmla="*/ 256 w 1575"/>
                <a:gd name="T3" fmla="*/ 10 h 2380"/>
                <a:gd name="T4" fmla="*/ 115 w 1575"/>
                <a:gd name="T5" fmla="*/ 204 h 2380"/>
                <a:gd name="T6" fmla="*/ 44 w 1575"/>
                <a:gd name="T7" fmla="*/ 384 h 2380"/>
                <a:gd name="T8" fmla="*/ 8 w 1575"/>
                <a:gd name="T9" fmla="*/ 572 h 2380"/>
                <a:gd name="T10" fmla="*/ 1 w 1575"/>
                <a:gd name="T11" fmla="*/ 798 h 2380"/>
                <a:gd name="T12" fmla="*/ 37 w 1575"/>
                <a:gd name="T13" fmla="*/ 1068 h 2380"/>
                <a:gd name="T14" fmla="*/ 59 w 1575"/>
                <a:gd name="T15" fmla="*/ 1132 h 2380"/>
                <a:gd name="T16" fmla="*/ 159 w 1575"/>
                <a:gd name="T17" fmla="*/ 953 h 2380"/>
                <a:gd name="T18" fmla="*/ 246 w 1575"/>
                <a:gd name="T19" fmla="*/ 879 h 2380"/>
                <a:gd name="T20" fmla="*/ 306 w 1575"/>
                <a:gd name="T21" fmla="*/ 866 h 2380"/>
                <a:gd name="T22" fmla="*/ 354 w 1575"/>
                <a:gd name="T23" fmla="*/ 879 h 2380"/>
                <a:gd name="T24" fmla="*/ 363 w 1575"/>
                <a:gd name="T25" fmla="*/ 1138 h 2380"/>
                <a:gd name="T26" fmla="*/ 421 w 1575"/>
                <a:gd name="T27" fmla="*/ 1589 h 2380"/>
                <a:gd name="T28" fmla="*/ 505 w 1575"/>
                <a:gd name="T29" fmla="*/ 1901 h 2380"/>
                <a:gd name="T30" fmla="*/ 606 w 1575"/>
                <a:gd name="T31" fmla="*/ 2137 h 2380"/>
                <a:gd name="T32" fmla="*/ 745 w 1575"/>
                <a:gd name="T33" fmla="*/ 2338 h 2380"/>
                <a:gd name="T34" fmla="*/ 829 w 1575"/>
                <a:gd name="T35" fmla="*/ 2338 h 2380"/>
                <a:gd name="T36" fmla="*/ 968 w 1575"/>
                <a:gd name="T37" fmla="*/ 2137 h 2380"/>
                <a:gd name="T38" fmla="*/ 1069 w 1575"/>
                <a:gd name="T39" fmla="*/ 1901 h 2380"/>
                <a:gd name="T40" fmla="*/ 1153 w 1575"/>
                <a:gd name="T41" fmla="*/ 1589 h 2380"/>
                <a:gd name="T42" fmla="*/ 1212 w 1575"/>
                <a:gd name="T43" fmla="*/ 1138 h 2380"/>
                <a:gd name="T44" fmla="*/ 1220 w 1575"/>
                <a:gd name="T45" fmla="*/ 879 h 2380"/>
                <a:gd name="T46" fmla="*/ 1269 w 1575"/>
                <a:gd name="T47" fmla="*/ 866 h 2380"/>
                <a:gd name="T48" fmla="*/ 1327 w 1575"/>
                <a:gd name="T49" fmla="*/ 879 h 2380"/>
                <a:gd name="T50" fmla="*/ 1415 w 1575"/>
                <a:gd name="T51" fmla="*/ 953 h 2380"/>
                <a:gd name="T52" fmla="*/ 1514 w 1575"/>
                <a:gd name="T53" fmla="*/ 1132 h 2380"/>
                <a:gd name="T54" fmla="*/ 1536 w 1575"/>
                <a:gd name="T55" fmla="*/ 1068 h 2380"/>
                <a:gd name="T56" fmla="*/ 1573 w 1575"/>
                <a:gd name="T57" fmla="*/ 798 h 2380"/>
                <a:gd name="T58" fmla="*/ 1567 w 1575"/>
                <a:gd name="T59" fmla="*/ 572 h 2380"/>
                <a:gd name="T60" fmla="*/ 1529 w 1575"/>
                <a:gd name="T61" fmla="*/ 384 h 2380"/>
                <a:gd name="T62" fmla="*/ 1458 w 1575"/>
                <a:gd name="T63" fmla="*/ 204 h 2380"/>
                <a:gd name="T64" fmla="*/ 1318 w 1575"/>
                <a:gd name="T65" fmla="*/ 1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5" h="2380">
                  <a:moveTo>
                    <a:pt x="1305" y="0"/>
                  </a:moveTo>
                  <a:lnTo>
                    <a:pt x="787" y="0"/>
                  </a:lnTo>
                  <a:lnTo>
                    <a:pt x="269" y="0"/>
                  </a:lnTo>
                  <a:lnTo>
                    <a:pt x="256" y="10"/>
                  </a:lnTo>
                  <a:lnTo>
                    <a:pt x="179" y="101"/>
                  </a:lnTo>
                  <a:lnTo>
                    <a:pt x="115" y="204"/>
                  </a:lnTo>
                  <a:lnTo>
                    <a:pt x="71" y="306"/>
                  </a:lnTo>
                  <a:lnTo>
                    <a:pt x="44" y="384"/>
                  </a:lnTo>
                  <a:lnTo>
                    <a:pt x="23" y="473"/>
                  </a:lnTo>
                  <a:lnTo>
                    <a:pt x="8" y="572"/>
                  </a:lnTo>
                  <a:lnTo>
                    <a:pt x="0" y="681"/>
                  </a:lnTo>
                  <a:lnTo>
                    <a:pt x="1" y="798"/>
                  </a:lnTo>
                  <a:lnTo>
                    <a:pt x="13" y="928"/>
                  </a:lnTo>
                  <a:lnTo>
                    <a:pt x="37" y="1068"/>
                  </a:lnTo>
                  <a:lnTo>
                    <a:pt x="56" y="1143"/>
                  </a:lnTo>
                  <a:lnTo>
                    <a:pt x="59" y="1132"/>
                  </a:lnTo>
                  <a:lnTo>
                    <a:pt x="102" y="1038"/>
                  </a:lnTo>
                  <a:lnTo>
                    <a:pt x="159" y="953"/>
                  </a:lnTo>
                  <a:lnTo>
                    <a:pt x="206" y="903"/>
                  </a:lnTo>
                  <a:lnTo>
                    <a:pt x="246" y="879"/>
                  </a:lnTo>
                  <a:lnTo>
                    <a:pt x="276" y="868"/>
                  </a:lnTo>
                  <a:lnTo>
                    <a:pt x="306" y="866"/>
                  </a:lnTo>
                  <a:lnTo>
                    <a:pt x="338" y="872"/>
                  </a:lnTo>
                  <a:lnTo>
                    <a:pt x="354" y="879"/>
                  </a:lnTo>
                  <a:lnTo>
                    <a:pt x="354" y="913"/>
                  </a:lnTo>
                  <a:lnTo>
                    <a:pt x="363" y="1138"/>
                  </a:lnTo>
                  <a:lnTo>
                    <a:pt x="382" y="1348"/>
                  </a:lnTo>
                  <a:lnTo>
                    <a:pt x="421" y="1589"/>
                  </a:lnTo>
                  <a:lnTo>
                    <a:pt x="466" y="1777"/>
                  </a:lnTo>
                  <a:lnTo>
                    <a:pt x="505" y="1901"/>
                  </a:lnTo>
                  <a:lnTo>
                    <a:pt x="552" y="2023"/>
                  </a:lnTo>
                  <a:lnTo>
                    <a:pt x="606" y="2137"/>
                  </a:lnTo>
                  <a:lnTo>
                    <a:pt x="671" y="2244"/>
                  </a:lnTo>
                  <a:lnTo>
                    <a:pt x="745" y="2338"/>
                  </a:lnTo>
                  <a:lnTo>
                    <a:pt x="787" y="2380"/>
                  </a:lnTo>
                  <a:lnTo>
                    <a:pt x="829" y="2338"/>
                  </a:lnTo>
                  <a:lnTo>
                    <a:pt x="903" y="2244"/>
                  </a:lnTo>
                  <a:lnTo>
                    <a:pt x="968" y="2137"/>
                  </a:lnTo>
                  <a:lnTo>
                    <a:pt x="1023" y="2023"/>
                  </a:lnTo>
                  <a:lnTo>
                    <a:pt x="1069" y="1901"/>
                  </a:lnTo>
                  <a:lnTo>
                    <a:pt x="1108" y="1777"/>
                  </a:lnTo>
                  <a:lnTo>
                    <a:pt x="1153" y="1589"/>
                  </a:lnTo>
                  <a:lnTo>
                    <a:pt x="1191" y="1348"/>
                  </a:lnTo>
                  <a:lnTo>
                    <a:pt x="1212" y="1138"/>
                  </a:lnTo>
                  <a:lnTo>
                    <a:pt x="1221" y="913"/>
                  </a:lnTo>
                  <a:lnTo>
                    <a:pt x="1220" y="879"/>
                  </a:lnTo>
                  <a:lnTo>
                    <a:pt x="1236" y="872"/>
                  </a:lnTo>
                  <a:lnTo>
                    <a:pt x="1269" y="866"/>
                  </a:lnTo>
                  <a:lnTo>
                    <a:pt x="1299" y="868"/>
                  </a:lnTo>
                  <a:lnTo>
                    <a:pt x="1327" y="879"/>
                  </a:lnTo>
                  <a:lnTo>
                    <a:pt x="1369" y="903"/>
                  </a:lnTo>
                  <a:lnTo>
                    <a:pt x="1415" y="953"/>
                  </a:lnTo>
                  <a:lnTo>
                    <a:pt x="1472" y="1038"/>
                  </a:lnTo>
                  <a:lnTo>
                    <a:pt x="1514" y="1132"/>
                  </a:lnTo>
                  <a:lnTo>
                    <a:pt x="1518" y="1143"/>
                  </a:lnTo>
                  <a:lnTo>
                    <a:pt x="1536" y="1068"/>
                  </a:lnTo>
                  <a:lnTo>
                    <a:pt x="1560" y="928"/>
                  </a:lnTo>
                  <a:lnTo>
                    <a:pt x="1573" y="798"/>
                  </a:lnTo>
                  <a:lnTo>
                    <a:pt x="1575" y="681"/>
                  </a:lnTo>
                  <a:lnTo>
                    <a:pt x="1567" y="572"/>
                  </a:lnTo>
                  <a:lnTo>
                    <a:pt x="1551" y="473"/>
                  </a:lnTo>
                  <a:lnTo>
                    <a:pt x="1529" y="384"/>
                  </a:lnTo>
                  <a:lnTo>
                    <a:pt x="1503" y="306"/>
                  </a:lnTo>
                  <a:lnTo>
                    <a:pt x="1458" y="204"/>
                  </a:lnTo>
                  <a:lnTo>
                    <a:pt x="1396" y="101"/>
                  </a:lnTo>
                  <a:lnTo>
                    <a:pt x="1318" y="10"/>
                  </a:lnTo>
                  <a:lnTo>
                    <a:pt x="1305" y="0"/>
                  </a:lnTo>
                  <a:close/>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0">
              <a:extLst>
                <a:ext uri="{FF2B5EF4-FFF2-40B4-BE49-F238E27FC236}">
                  <a16:creationId xmlns:a16="http://schemas.microsoft.com/office/drawing/2014/main" id="{8594A3B9-612A-43DB-8B25-1A0E9264D3D2}"/>
                </a:ext>
              </a:extLst>
            </p:cNvPr>
            <p:cNvSpPr>
              <a:spLocks/>
            </p:cNvSpPr>
            <p:nvPr/>
          </p:nvSpPr>
          <p:spPr bwMode="auto">
            <a:xfrm>
              <a:off x="5731630" y="4642751"/>
              <a:ext cx="653669" cy="856910"/>
            </a:xfrm>
            <a:custGeom>
              <a:avLst/>
              <a:gdLst>
                <a:gd name="T0" fmla="*/ 711 w 1429"/>
                <a:gd name="T1" fmla="*/ 0 h 1873"/>
                <a:gd name="T2" fmla="*/ 289 w 1429"/>
                <a:gd name="T3" fmla="*/ 9 h 1873"/>
                <a:gd name="T4" fmla="*/ 143 w 1429"/>
                <a:gd name="T5" fmla="*/ 161 h 1873"/>
                <a:gd name="T6" fmla="*/ 64 w 1429"/>
                <a:gd name="T7" fmla="*/ 302 h 1873"/>
                <a:gd name="T8" fmla="*/ 17 w 1429"/>
                <a:gd name="T9" fmla="*/ 450 h 1873"/>
                <a:gd name="T10" fmla="*/ 0 w 1429"/>
                <a:gd name="T11" fmla="*/ 629 h 1873"/>
                <a:gd name="T12" fmla="*/ 22 w 1429"/>
                <a:gd name="T13" fmla="*/ 841 h 1873"/>
                <a:gd name="T14" fmla="*/ 43 w 1429"/>
                <a:gd name="T15" fmla="*/ 890 h 1873"/>
                <a:gd name="T16" fmla="*/ 177 w 1429"/>
                <a:gd name="T17" fmla="*/ 749 h 1873"/>
                <a:gd name="T18" fmla="*/ 288 w 1429"/>
                <a:gd name="T19" fmla="*/ 687 h 1873"/>
                <a:gd name="T20" fmla="*/ 357 w 1429"/>
                <a:gd name="T21" fmla="*/ 687 h 1873"/>
                <a:gd name="T22" fmla="*/ 370 w 1429"/>
                <a:gd name="T23" fmla="*/ 718 h 1873"/>
                <a:gd name="T24" fmla="*/ 393 w 1429"/>
                <a:gd name="T25" fmla="*/ 1062 h 1873"/>
                <a:gd name="T26" fmla="*/ 459 w 1429"/>
                <a:gd name="T27" fmla="*/ 1399 h 1873"/>
                <a:gd name="T28" fmla="*/ 525 w 1429"/>
                <a:gd name="T29" fmla="*/ 1592 h 1873"/>
                <a:gd name="T30" fmla="*/ 620 w 1429"/>
                <a:gd name="T31" fmla="*/ 1765 h 1873"/>
                <a:gd name="T32" fmla="*/ 711 w 1429"/>
                <a:gd name="T33" fmla="*/ 1873 h 1873"/>
                <a:gd name="T34" fmla="*/ 803 w 1429"/>
                <a:gd name="T35" fmla="*/ 1765 h 1873"/>
                <a:gd name="T36" fmla="*/ 896 w 1429"/>
                <a:gd name="T37" fmla="*/ 1592 h 1873"/>
                <a:gd name="T38" fmla="*/ 963 w 1429"/>
                <a:gd name="T39" fmla="*/ 1399 h 1873"/>
                <a:gd name="T40" fmla="*/ 1029 w 1429"/>
                <a:gd name="T41" fmla="*/ 1062 h 1873"/>
                <a:gd name="T42" fmla="*/ 1053 w 1429"/>
                <a:gd name="T43" fmla="*/ 718 h 1873"/>
                <a:gd name="T44" fmla="*/ 1064 w 1429"/>
                <a:gd name="T45" fmla="*/ 687 h 1873"/>
                <a:gd name="T46" fmla="*/ 1134 w 1429"/>
                <a:gd name="T47" fmla="*/ 687 h 1873"/>
                <a:gd name="T48" fmla="*/ 1249 w 1429"/>
                <a:gd name="T49" fmla="*/ 749 h 1873"/>
                <a:gd name="T50" fmla="*/ 1386 w 1429"/>
                <a:gd name="T51" fmla="*/ 890 h 1873"/>
                <a:gd name="T52" fmla="*/ 1407 w 1429"/>
                <a:gd name="T53" fmla="*/ 841 h 1873"/>
                <a:gd name="T54" fmla="*/ 1429 w 1429"/>
                <a:gd name="T55" fmla="*/ 629 h 1873"/>
                <a:gd name="T56" fmla="*/ 1411 w 1429"/>
                <a:gd name="T57" fmla="*/ 450 h 1873"/>
                <a:gd name="T58" fmla="*/ 1364 w 1429"/>
                <a:gd name="T59" fmla="*/ 302 h 1873"/>
                <a:gd name="T60" fmla="*/ 1282 w 1429"/>
                <a:gd name="T61" fmla="*/ 161 h 1873"/>
                <a:gd name="T62" fmla="*/ 1132 w 1429"/>
                <a:gd name="T63" fmla="*/ 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9" h="1873">
                  <a:moveTo>
                    <a:pt x="1119" y="0"/>
                  </a:moveTo>
                  <a:lnTo>
                    <a:pt x="711" y="0"/>
                  </a:lnTo>
                  <a:lnTo>
                    <a:pt x="304" y="0"/>
                  </a:lnTo>
                  <a:lnTo>
                    <a:pt x="289" y="9"/>
                  </a:lnTo>
                  <a:lnTo>
                    <a:pt x="209" y="80"/>
                  </a:lnTo>
                  <a:lnTo>
                    <a:pt x="143" y="161"/>
                  </a:lnTo>
                  <a:lnTo>
                    <a:pt x="94" y="240"/>
                  </a:lnTo>
                  <a:lnTo>
                    <a:pt x="64" y="302"/>
                  </a:lnTo>
                  <a:lnTo>
                    <a:pt x="38" y="372"/>
                  </a:lnTo>
                  <a:lnTo>
                    <a:pt x="17" y="450"/>
                  </a:lnTo>
                  <a:lnTo>
                    <a:pt x="4" y="535"/>
                  </a:lnTo>
                  <a:lnTo>
                    <a:pt x="0" y="629"/>
                  </a:lnTo>
                  <a:lnTo>
                    <a:pt x="6" y="731"/>
                  </a:lnTo>
                  <a:lnTo>
                    <a:pt x="22" y="841"/>
                  </a:lnTo>
                  <a:lnTo>
                    <a:pt x="37" y="900"/>
                  </a:lnTo>
                  <a:lnTo>
                    <a:pt x="43" y="890"/>
                  </a:lnTo>
                  <a:lnTo>
                    <a:pt x="104" y="818"/>
                  </a:lnTo>
                  <a:lnTo>
                    <a:pt x="177" y="749"/>
                  </a:lnTo>
                  <a:lnTo>
                    <a:pt x="231" y="712"/>
                  </a:lnTo>
                  <a:lnTo>
                    <a:pt x="288" y="687"/>
                  </a:lnTo>
                  <a:lnTo>
                    <a:pt x="330" y="682"/>
                  </a:lnTo>
                  <a:lnTo>
                    <a:pt x="357" y="687"/>
                  </a:lnTo>
                  <a:lnTo>
                    <a:pt x="371" y="692"/>
                  </a:lnTo>
                  <a:lnTo>
                    <a:pt x="370" y="718"/>
                  </a:lnTo>
                  <a:lnTo>
                    <a:pt x="378" y="896"/>
                  </a:lnTo>
                  <a:lnTo>
                    <a:pt x="393" y="1062"/>
                  </a:lnTo>
                  <a:lnTo>
                    <a:pt x="423" y="1251"/>
                  </a:lnTo>
                  <a:lnTo>
                    <a:pt x="459" y="1399"/>
                  </a:lnTo>
                  <a:lnTo>
                    <a:pt x="489" y="1497"/>
                  </a:lnTo>
                  <a:lnTo>
                    <a:pt x="525" y="1592"/>
                  </a:lnTo>
                  <a:lnTo>
                    <a:pt x="569" y="1682"/>
                  </a:lnTo>
                  <a:lnTo>
                    <a:pt x="620" y="1765"/>
                  </a:lnTo>
                  <a:lnTo>
                    <a:pt x="678" y="1841"/>
                  </a:lnTo>
                  <a:lnTo>
                    <a:pt x="711" y="1873"/>
                  </a:lnTo>
                  <a:lnTo>
                    <a:pt x="744" y="1841"/>
                  </a:lnTo>
                  <a:lnTo>
                    <a:pt x="803" y="1765"/>
                  </a:lnTo>
                  <a:lnTo>
                    <a:pt x="853" y="1682"/>
                  </a:lnTo>
                  <a:lnTo>
                    <a:pt x="896" y="1592"/>
                  </a:lnTo>
                  <a:lnTo>
                    <a:pt x="932" y="1497"/>
                  </a:lnTo>
                  <a:lnTo>
                    <a:pt x="963" y="1399"/>
                  </a:lnTo>
                  <a:lnTo>
                    <a:pt x="998" y="1251"/>
                  </a:lnTo>
                  <a:lnTo>
                    <a:pt x="1029" y="1062"/>
                  </a:lnTo>
                  <a:lnTo>
                    <a:pt x="1045" y="896"/>
                  </a:lnTo>
                  <a:lnTo>
                    <a:pt x="1053" y="718"/>
                  </a:lnTo>
                  <a:lnTo>
                    <a:pt x="1051" y="692"/>
                  </a:lnTo>
                  <a:lnTo>
                    <a:pt x="1064" y="687"/>
                  </a:lnTo>
                  <a:lnTo>
                    <a:pt x="1093" y="682"/>
                  </a:lnTo>
                  <a:lnTo>
                    <a:pt x="1134" y="687"/>
                  </a:lnTo>
                  <a:lnTo>
                    <a:pt x="1193" y="712"/>
                  </a:lnTo>
                  <a:lnTo>
                    <a:pt x="1249" y="749"/>
                  </a:lnTo>
                  <a:lnTo>
                    <a:pt x="1324" y="818"/>
                  </a:lnTo>
                  <a:lnTo>
                    <a:pt x="1386" y="890"/>
                  </a:lnTo>
                  <a:lnTo>
                    <a:pt x="1392" y="900"/>
                  </a:lnTo>
                  <a:lnTo>
                    <a:pt x="1407" y="841"/>
                  </a:lnTo>
                  <a:lnTo>
                    <a:pt x="1423" y="731"/>
                  </a:lnTo>
                  <a:lnTo>
                    <a:pt x="1429" y="629"/>
                  </a:lnTo>
                  <a:lnTo>
                    <a:pt x="1423" y="535"/>
                  </a:lnTo>
                  <a:lnTo>
                    <a:pt x="1411" y="450"/>
                  </a:lnTo>
                  <a:lnTo>
                    <a:pt x="1390" y="372"/>
                  </a:lnTo>
                  <a:lnTo>
                    <a:pt x="1364" y="302"/>
                  </a:lnTo>
                  <a:lnTo>
                    <a:pt x="1333" y="240"/>
                  </a:lnTo>
                  <a:lnTo>
                    <a:pt x="1282" y="161"/>
                  </a:lnTo>
                  <a:lnTo>
                    <a:pt x="1215" y="80"/>
                  </a:lnTo>
                  <a:lnTo>
                    <a:pt x="1132" y="9"/>
                  </a:lnTo>
                  <a:lnTo>
                    <a:pt x="1119" y="0"/>
                  </a:lnTo>
                  <a:close/>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1">
              <a:extLst>
                <a:ext uri="{FF2B5EF4-FFF2-40B4-BE49-F238E27FC236}">
                  <a16:creationId xmlns:a16="http://schemas.microsoft.com/office/drawing/2014/main" id="{56EEEF9B-8CA5-4E0D-A0EA-1D1D9657E985}"/>
                </a:ext>
              </a:extLst>
            </p:cNvPr>
            <p:cNvSpPr>
              <a:spLocks/>
            </p:cNvSpPr>
            <p:nvPr/>
          </p:nvSpPr>
          <p:spPr bwMode="auto">
            <a:xfrm>
              <a:off x="5850644" y="4642751"/>
              <a:ext cx="415638" cy="543809"/>
            </a:xfrm>
            <a:custGeom>
              <a:avLst/>
              <a:gdLst>
                <a:gd name="T0" fmla="*/ 710 w 907"/>
                <a:gd name="T1" fmla="*/ 0 h 1190"/>
                <a:gd name="T2" fmla="*/ 451 w 907"/>
                <a:gd name="T3" fmla="*/ 0 h 1190"/>
                <a:gd name="T4" fmla="*/ 192 w 907"/>
                <a:gd name="T5" fmla="*/ 0 h 1190"/>
                <a:gd name="T6" fmla="*/ 184 w 907"/>
                <a:gd name="T7" fmla="*/ 5 h 1190"/>
                <a:gd name="T8" fmla="*/ 132 w 907"/>
                <a:gd name="T9" fmla="*/ 51 h 1190"/>
                <a:gd name="T10" fmla="*/ 91 w 907"/>
                <a:gd name="T11" fmla="*/ 102 h 1190"/>
                <a:gd name="T12" fmla="*/ 49 w 907"/>
                <a:gd name="T13" fmla="*/ 171 h 1190"/>
                <a:gd name="T14" fmla="*/ 15 w 907"/>
                <a:gd name="T15" fmla="*/ 261 h 1190"/>
                <a:gd name="T16" fmla="*/ 2 w 907"/>
                <a:gd name="T17" fmla="*/ 340 h 1190"/>
                <a:gd name="T18" fmla="*/ 0 w 907"/>
                <a:gd name="T19" fmla="*/ 399 h 1190"/>
                <a:gd name="T20" fmla="*/ 2 w 907"/>
                <a:gd name="T21" fmla="*/ 464 h 1190"/>
                <a:gd name="T22" fmla="*/ 14 w 907"/>
                <a:gd name="T23" fmla="*/ 534 h 1190"/>
                <a:gd name="T24" fmla="*/ 23 w 907"/>
                <a:gd name="T25" fmla="*/ 572 h 1190"/>
                <a:gd name="T26" fmla="*/ 39 w 907"/>
                <a:gd name="T27" fmla="*/ 550 h 1190"/>
                <a:gd name="T28" fmla="*/ 111 w 907"/>
                <a:gd name="T29" fmla="*/ 476 h 1190"/>
                <a:gd name="T30" fmla="*/ 146 w 907"/>
                <a:gd name="T31" fmla="*/ 452 h 1190"/>
                <a:gd name="T32" fmla="*/ 183 w 907"/>
                <a:gd name="T33" fmla="*/ 437 h 1190"/>
                <a:gd name="T34" fmla="*/ 218 w 907"/>
                <a:gd name="T35" fmla="*/ 434 h 1190"/>
                <a:gd name="T36" fmla="*/ 234 w 907"/>
                <a:gd name="T37" fmla="*/ 439 h 1190"/>
                <a:gd name="T38" fmla="*/ 234 w 907"/>
                <a:gd name="T39" fmla="*/ 456 h 1190"/>
                <a:gd name="T40" fmla="*/ 242 w 907"/>
                <a:gd name="T41" fmla="*/ 617 h 1190"/>
                <a:gd name="T42" fmla="*/ 268 w 907"/>
                <a:gd name="T43" fmla="*/ 795 h 1190"/>
                <a:gd name="T44" fmla="*/ 299 w 907"/>
                <a:gd name="T45" fmla="*/ 920 h 1190"/>
                <a:gd name="T46" fmla="*/ 346 w 907"/>
                <a:gd name="T47" fmla="*/ 1041 h 1190"/>
                <a:gd name="T48" fmla="*/ 394 w 907"/>
                <a:gd name="T49" fmla="*/ 1121 h 1190"/>
                <a:gd name="T50" fmla="*/ 430 w 907"/>
                <a:gd name="T51" fmla="*/ 1169 h 1190"/>
                <a:gd name="T52" fmla="*/ 451 w 907"/>
                <a:gd name="T53" fmla="*/ 1190 h 1190"/>
                <a:gd name="T54" fmla="*/ 472 w 907"/>
                <a:gd name="T55" fmla="*/ 1169 h 1190"/>
                <a:gd name="T56" fmla="*/ 509 w 907"/>
                <a:gd name="T57" fmla="*/ 1121 h 1190"/>
                <a:gd name="T58" fmla="*/ 556 w 907"/>
                <a:gd name="T59" fmla="*/ 1041 h 1190"/>
                <a:gd name="T60" fmla="*/ 603 w 907"/>
                <a:gd name="T61" fmla="*/ 920 h 1190"/>
                <a:gd name="T62" fmla="*/ 634 w 907"/>
                <a:gd name="T63" fmla="*/ 795 h 1190"/>
                <a:gd name="T64" fmla="*/ 661 w 907"/>
                <a:gd name="T65" fmla="*/ 617 h 1190"/>
                <a:gd name="T66" fmla="*/ 669 w 907"/>
                <a:gd name="T67" fmla="*/ 456 h 1190"/>
                <a:gd name="T68" fmla="*/ 667 w 907"/>
                <a:gd name="T69" fmla="*/ 439 h 1190"/>
                <a:gd name="T70" fmla="*/ 684 w 907"/>
                <a:gd name="T71" fmla="*/ 434 h 1190"/>
                <a:gd name="T72" fmla="*/ 721 w 907"/>
                <a:gd name="T73" fmla="*/ 437 h 1190"/>
                <a:gd name="T74" fmla="*/ 757 w 907"/>
                <a:gd name="T75" fmla="*/ 452 h 1190"/>
                <a:gd name="T76" fmla="*/ 793 w 907"/>
                <a:gd name="T77" fmla="*/ 476 h 1190"/>
                <a:gd name="T78" fmla="*/ 868 w 907"/>
                <a:gd name="T79" fmla="*/ 550 h 1190"/>
                <a:gd name="T80" fmla="*/ 884 w 907"/>
                <a:gd name="T81" fmla="*/ 572 h 1190"/>
                <a:gd name="T82" fmla="*/ 893 w 907"/>
                <a:gd name="T83" fmla="*/ 534 h 1190"/>
                <a:gd name="T84" fmla="*/ 905 w 907"/>
                <a:gd name="T85" fmla="*/ 464 h 1190"/>
                <a:gd name="T86" fmla="*/ 907 w 907"/>
                <a:gd name="T87" fmla="*/ 399 h 1190"/>
                <a:gd name="T88" fmla="*/ 905 w 907"/>
                <a:gd name="T89" fmla="*/ 340 h 1190"/>
                <a:gd name="T90" fmla="*/ 890 w 907"/>
                <a:gd name="T91" fmla="*/ 261 h 1190"/>
                <a:gd name="T92" fmla="*/ 857 w 907"/>
                <a:gd name="T93" fmla="*/ 171 h 1190"/>
                <a:gd name="T94" fmla="*/ 814 w 907"/>
                <a:gd name="T95" fmla="*/ 102 h 1190"/>
                <a:gd name="T96" fmla="*/ 771 w 907"/>
                <a:gd name="T97" fmla="*/ 51 h 1190"/>
                <a:gd name="T98" fmla="*/ 719 w 907"/>
                <a:gd name="T99" fmla="*/ 5 h 1190"/>
                <a:gd name="T100" fmla="*/ 710 w 907"/>
                <a:gd name="T101"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7" h="1190">
                  <a:moveTo>
                    <a:pt x="710" y="0"/>
                  </a:moveTo>
                  <a:lnTo>
                    <a:pt x="451" y="0"/>
                  </a:lnTo>
                  <a:lnTo>
                    <a:pt x="192" y="0"/>
                  </a:lnTo>
                  <a:lnTo>
                    <a:pt x="184" y="5"/>
                  </a:lnTo>
                  <a:lnTo>
                    <a:pt x="132" y="51"/>
                  </a:lnTo>
                  <a:lnTo>
                    <a:pt x="91" y="102"/>
                  </a:lnTo>
                  <a:lnTo>
                    <a:pt x="49" y="171"/>
                  </a:lnTo>
                  <a:lnTo>
                    <a:pt x="15" y="261"/>
                  </a:lnTo>
                  <a:lnTo>
                    <a:pt x="2" y="340"/>
                  </a:lnTo>
                  <a:lnTo>
                    <a:pt x="0" y="399"/>
                  </a:lnTo>
                  <a:lnTo>
                    <a:pt x="2" y="464"/>
                  </a:lnTo>
                  <a:lnTo>
                    <a:pt x="14" y="534"/>
                  </a:lnTo>
                  <a:lnTo>
                    <a:pt x="23" y="572"/>
                  </a:lnTo>
                  <a:lnTo>
                    <a:pt x="39" y="550"/>
                  </a:lnTo>
                  <a:lnTo>
                    <a:pt x="111" y="476"/>
                  </a:lnTo>
                  <a:lnTo>
                    <a:pt x="146" y="452"/>
                  </a:lnTo>
                  <a:lnTo>
                    <a:pt x="183" y="437"/>
                  </a:lnTo>
                  <a:lnTo>
                    <a:pt x="218" y="434"/>
                  </a:lnTo>
                  <a:lnTo>
                    <a:pt x="234" y="439"/>
                  </a:lnTo>
                  <a:lnTo>
                    <a:pt x="234" y="456"/>
                  </a:lnTo>
                  <a:lnTo>
                    <a:pt x="242" y="617"/>
                  </a:lnTo>
                  <a:lnTo>
                    <a:pt x="268" y="795"/>
                  </a:lnTo>
                  <a:lnTo>
                    <a:pt x="299" y="920"/>
                  </a:lnTo>
                  <a:lnTo>
                    <a:pt x="346" y="1041"/>
                  </a:lnTo>
                  <a:lnTo>
                    <a:pt x="394" y="1121"/>
                  </a:lnTo>
                  <a:lnTo>
                    <a:pt x="430" y="1169"/>
                  </a:lnTo>
                  <a:lnTo>
                    <a:pt x="451" y="1190"/>
                  </a:lnTo>
                  <a:lnTo>
                    <a:pt x="472" y="1169"/>
                  </a:lnTo>
                  <a:lnTo>
                    <a:pt x="509" y="1121"/>
                  </a:lnTo>
                  <a:lnTo>
                    <a:pt x="556" y="1041"/>
                  </a:lnTo>
                  <a:lnTo>
                    <a:pt x="603" y="920"/>
                  </a:lnTo>
                  <a:lnTo>
                    <a:pt x="634" y="795"/>
                  </a:lnTo>
                  <a:lnTo>
                    <a:pt x="661" y="617"/>
                  </a:lnTo>
                  <a:lnTo>
                    <a:pt x="669" y="456"/>
                  </a:lnTo>
                  <a:lnTo>
                    <a:pt x="667" y="439"/>
                  </a:lnTo>
                  <a:lnTo>
                    <a:pt x="684" y="434"/>
                  </a:lnTo>
                  <a:lnTo>
                    <a:pt x="721" y="437"/>
                  </a:lnTo>
                  <a:lnTo>
                    <a:pt x="757" y="452"/>
                  </a:lnTo>
                  <a:lnTo>
                    <a:pt x="793" y="476"/>
                  </a:lnTo>
                  <a:lnTo>
                    <a:pt x="868" y="550"/>
                  </a:lnTo>
                  <a:lnTo>
                    <a:pt x="884" y="572"/>
                  </a:lnTo>
                  <a:lnTo>
                    <a:pt x="893" y="534"/>
                  </a:lnTo>
                  <a:lnTo>
                    <a:pt x="905" y="464"/>
                  </a:lnTo>
                  <a:lnTo>
                    <a:pt x="907" y="399"/>
                  </a:lnTo>
                  <a:lnTo>
                    <a:pt x="905" y="340"/>
                  </a:lnTo>
                  <a:lnTo>
                    <a:pt x="890" y="261"/>
                  </a:lnTo>
                  <a:lnTo>
                    <a:pt x="857" y="171"/>
                  </a:lnTo>
                  <a:lnTo>
                    <a:pt x="814" y="102"/>
                  </a:lnTo>
                  <a:lnTo>
                    <a:pt x="771" y="51"/>
                  </a:lnTo>
                  <a:lnTo>
                    <a:pt x="719" y="5"/>
                  </a:lnTo>
                  <a:lnTo>
                    <a:pt x="71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5B6773FD-3CED-4F53-AC54-AE7AF18845EB}"/>
                </a:ext>
              </a:extLst>
            </p:cNvPr>
            <p:cNvSpPr>
              <a:spLocks/>
            </p:cNvSpPr>
            <p:nvPr/>
          </p:nvSpPr>
          <p:spPr bwMode="auto">
            <a:xfrm>
              <a:off x="5124751" y="1749203"/>
              <a:ext cx="1838716" cy="2312800"/>
            </a:xfrm>
            <a:custGeom>
              <a:avLst/>
              <a:gdLst>
                <a:gd name="connsiteX0" fmla="*/ 919057 w 1838716"/>
                <a:gd name="connsiteY0" fmla="*/ 0 h 2312800"/>
                <a:gd name="connsiteX1" fmla="*/ 1833366 w 1838716"/>
                <a:gd name="connsiteY1" fmla="*/ 824976 h 2312800"/>
                <a:gd name="connsiteX2" fmla="*/ 1835336 w 1838716"/>
                <a:gd name="connsiteY2" fmla="*/ 863943 h 2312800"/>
                <a:gd name="connsiteX3" fmla="*/ 1835617 w 1838716"/>
                <a:gd name="connsiteY3" fmla="*/ 865042 h 2312800"/>
                <a:gd name="connsiteX4" fmla="*/ 1838450 w 1838716"/>
                <a:gd name="connsiteY4" fmla="*/ 919203 h 2312800"/>
                <a:gd name="connsiteX5" fmla="*/ 1360009 w 1838716"/>
                <a:gd name="connsiteY5" fmla="*/ 2205682 h 2312800"/>
                <a:gd name="connsiteX6" fmla="*/ 529064 w 1838716"/>
                <a:gd name="connsiteY6" fmla="*/ 2162470 h 2312800"/>
                <a:gd name="connsiteX7" fmla="*/ 0 w 1838716"/>
                <a:gd name="connsiteY7" fmla="*/ 919203 h 2312800"/>
                <a:gd name="connsiteX8" fmla="*/ 68 w 1838716"/>
                <a:gd name="connsiteY8" fmla="*/ 918953 h 2312800"/>
                <a:gd name="connsiteX9" fmla="*/ 0 w 1838716"/>
                <a:gd name="connsiteY9" fmla="*/ 918891 h 2312800"/>
                <a:gd name="connsiteX10" fmla="*/ 919057 w 1838716"/>
                <a:gd name="connsiteY10" fmla="*/ 0 h 23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8716" h="2312800">
                  <a:moveTo>
                    <a:pt x="919057" y="0"/>
                  </a:moveTo>
                  <a:cubicBezTo>
                    <a:pt x="1394710" y="0"/>
                    <a:pt x="1786278" y="361774"/>
                    <a:pt x="1833366" y="824976"/>
                  </a:cubicBezTo>
                  <a:lnTo>
                    <a:pt x="1835336" y="863943"/>
                  </a:lnTo>
                  <a:lnTo>
                    <a:pt x="1835617" y="865042"/>
                  </a:lnTo>
                  <a:cubicBezTo>
                    <a:pt x="1838261" y="882402"/>
                    <a:pt x="1839241" y="900453"/>
                    <a:pt x="1838450" y="919203"/>
                  </a:cubicBezTo>
                  <a:cubicBezTo>
                    <a:pt x="1838450" y="1321073"/>
                    <a:pt x="1435325" y="1653805"/>
                    <a:pt x="1360009" y="2205682"/>
                  </a:cubicBezTo>
                  <a:cubicBezTo>
                    <a:pt x="831562" y="2330379"/>
                    <a:pt x="856873" y="2380998"/>
                    <a:pt x="529064" y="2162470"/>
                  </a:cubicBezTo>
                  <a:cubicBezTo>
                    <a:pt x="377815" y="1563060"/>
                    <a:pt x="100627" y="1492686"/>
                    <a:pt x="0" y="919203"/>
                  </a:cubicBezTo>
                  <a:lnTo>
                    <a:pt x="68" y="918953"/>
                  </a:lnTo>
                  <a:lnTo>
                    <a:pt x="0" y="918891"/>
                  </a:lnTo>
                  <a:cubicBezTo>
                    <a:pt x="0" y="411619"/>
                    <a:pt x="411076" y="0"/>
                    <a:pt x="919057"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36">
              <a:extLst>
                <a:ext uri="{FF2B5EF4-FFF2-40B4-BE49-F238E27FC236}">
                  <a16:creationId xmlns:a16="http://schemas.microsoft.com/office/drawing/2014/main" id="{97B9B1AA-1A98-475E-ABE4-1203D86BCD1E}"/>
                </a:ext>
              </a:extLst>
            </p:cNvPr>
            <p:cNvSpPr>
              <a:spLocks/>
            </p:cNvSpPr>
            <p:nvPr/>
          </p:nvSpPr>
          <p:spPr bwMode="auto">
            <a:xfrm>
              <a:off x="5627739" y="2843522"/>
              <a:ext cx="280705" cy="1051572"/>
            </a:xfrm>
            <a:custGeom>
              <a:avLst/>
              <a:gdLst>
                <a:gd name="T0" fmla="*/ 0 w 455"/>
                <a:gd name="T1" fmla="*/ 0 h 1703"/>
                <a:gd name="T2" fmla="*/ 367 w 455"/>
                <a:gd name="T3" fmla="*/ 888 h 1703"/>
                <a:gd name="T4" fmla="*/ 455 w 455"/>
                <a:gd name="T5" fmla="*/ 1703 h 1703"/>
              </a:gdLst>
              <a:ahLst/>
              <a:cxnLst>
                <a:cxn ang="0">
                  <a:pos x="T0" y="T1"/>
                </a:cxn>
                <a:cxn ang="0">
                  <a:pos x="T2" y="T3"/>
                </a:cxn>
                <a:cxn ang="0">
                  <a:pos x="T4" y="T5"/>
                </a:cxn>
              </a:cxnLst>
              <a:rect l="0" t="0" r="r" b="b"/>
              <a:pathLst>
                <a:path w="455" h="1703">
                  <a:moveTo>
                    <a:pt x="0" y="0"/>
                  </a:moveTo>
                  <a:cubicBezTo>
                    <a:pt x="0" y="0"/>
                    <a:pt x="282" y="648"/>
                    <a:pt x="367" y="888"/>
                  </a:cubicBezTo>
                  <a:cubicBezTo>
                    <a:pt x="453" y="1129"/>
                    <a:pt x="455" y="1703"/>
                    <a:pt x="455" y="1703"/>
                  </a:cubicBezTo>
                </a:path>
              </a:pathLst>
            </a:custGeom>
            <a:noFill/>
            <a:ln w="57150"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37">
              <a:extLst>
                <a:ext uri="{FF2B5EF4-FFF2-40B4-BE49-F238E27FC236}">
                  <a16:creationId xmlns:a16="http://schemas.microsoft.com/office/drawing/2014/main" id="{47EA4362-2869-4666-86D3-D824AF9497DE}"/>
                </a:ext>
              </a:extLst>
            </p:cNvPr>
            <p:cNvSpPr>
              <a:spLocks/>
            </p:cNvSpPr>
            <p:nvPr/>
          </p:nvSpPr>
          <p:spPr bwMode="auto">
            <a:xfrm>
              <a:off x="6241868" y="2843522"/>
              <a:ext cx="280705" cy="1051572"/>
            </a:xfrm>
            <a:custGeom>
              <a:avLst/>
              <a:gdLst>
                <a:gd name="T0" fmla="*/ 455 w 455"/>
                <a:gd name="T1" fmla="*/ 0 h 1703"/>
                <a:gd name="T2" fmla="*/ 87 w 455"/>
                <a:gd name="T3" fmla="*/ 888 h 1703"/>
                <a:gd name="T4" fmla="*/ 0 w 455"/>
                <a:gd name="T5" fmla="*/ 1703 h 1703"/>
              </a:gdLst>
              <a:ahLst/>
              <a:cxnLst>
                <a:cxn ang="0">
                  <a:pos x="T0" y="T1"/>
                </a:cxn>
                <a:cxn ang="0">
                  <a:pos x="T2" y="T3"/>
                </a:cxn>
                <a:cxn ang="0">
                  <a:pos x="T4" y="T5"/>
                </a:cxn>
              </a:cxnLst>
              <a:rect l="0" t="0" r="r" b="b"/>
              <a:pathLst>
                <a:path w="455" h="1703">
                  <a:moveTo>
                    <a:pt x="455" y="0"/>
                  </a:moveTo>
                  <a:cubicBezTo>
                    <a:pt x="455" y="0"/>
                    <a:pt x="173" y="648"/>
                    <a:pt x="87" y="888"/>
                  </a:cubicBezTo>
                  <a:cubicBezTo>
                    <a:pt x="2" y="1129"/>
                    <a:pt x="0" y="1703"/>
                    <a:pt x="0" y="1703"/>
                  </a:cubicBezTo>
                </a:path>
              </a:pathLst>
            </a:custGeom>
            <a:noFill/>
            <a:ln w="57150"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38">
              <a:extLst>
                <a:ext uri="{FF2B5EF4-FFF2-40B4-BE49-F238E27FC236}">
                  <a16:creationId xmlns:a16="http://schemas.microsoft.com/office/drawing/2014/main" id="{EFFD74C9-4E6F-4FEE-9BDE-43A08C209325}"/>
                </a:ext>
              </a:extLst>
            </p:cNvPr>
            <p:cNvSpPr>
              <a:spLocks/>
            </p:cNvSpPr>
            <p:nvPr/>
          </p:nvSpPr>
          <p:spPr bwMode="auto">
            <a:xfrm>
              <a:off x="5753130" y="4188622"/>
              <a:ext cx="631228" cy="443142"/>
            </a:xfrm>
            <a:custGeom>
              <a:avLst/>
              <a:gdLst>
                <a:gd name="T0" fmla="*/ 0 w 1024"/>
                <a:gd name="T1" fmla="*/ 0 h 716"/>
                <a:gd name="T2" fmla="*/ 0 w 1024"/>
                <a:gd name="T3" fmla="*/ 460 h 716"/>
                <a:gd name="T4" fmla="*/ 205 w 1024"/>
                <a:gd name="T5" fmla="*/ 716 h 716"/>
                <a:gd name="T6" fmla="*/ 819 w 1024"/>
                <a:gd name="T7" fmla="*/ 716 h 716"/>
                <a:gd name="T8" fmla="*/ 1024 w 1024"/>
                <a:gd name="T9" fmla="*/ 460 h 716"/>
                <a:gd name="T10" fmla="*/ 1024 w 1024"/>
                <a:gd name="T11" fmla="*/ 0 h 716"/>
                <a:gd name="T12" fmla="*/ 0 w 1024"/>
                <a:gd name="T13" fmla="*/ 0 h 716"/>
              </a:gdLst>
              <a:ahLst/>
              <a:cxnLst>
                <a:cxn ang="0">
                  <a:pos x="T0" y="T1"/>
                </a:cxn>
                <a:cxn ang="0">
                  <a:pos x="T2" y="T3"/>
                </a:cxn>
                <a:cxn ang="0">
                  <a:pos x="T4" y="T5"/>
                </a:cxn>
                <a:cxn ang="0">
                  <a:pos x="T6" y="T7"/>
                </a:cxn>
                <a:cxn ang="0">
                  <a:pos x="T8" y="T9"/>
                </a:cxn>
                <a:cxn ang="0">
                  <a:pos x="T10" y="T11"/>
                </a:cxn>
                <a:cxn ang="0">
                  <a:pos x="T12" y="T13"/>
                </a:cxn>
              </a:cxnLst>
              <a:rect l="0" t="0" r="r" b="b"/>
              <a:pathLst>
                <a:path w="1024" h="716">
                  <a:moveTo>
                    <a:pt x="0" y="0"/>
                  </a:moveTo>
                  <a:lnTo>
                    <a:pt x="0" y="460"/>
                  </a:lnTo>
                  <a:cubicBezTo>
                    <a:pt x="0" y="601"/>
                    <a:pt x="92" y="716"/>
                    <a:pt x="205" y="716"/>
                  </a:cubicBezTo>
                  <a:lnTo>
                    <a:pt x="819" y="716"/>
                  </a:lnTo>
                  <a:cubicBezTo>
                    <a:pt x="932" y="716"/>
                    <a:pt x="1024" y="601"/>
                    <a:pt x="1024" y="460"/>
                  </a:cubicBezTo>
                  <a:lnTo>
                    <a:pt x="1024" y="0"/>
                  </a:lnTo>
                  <a:lnTo>
                    <a:pt x="0" y="0"/>
                  </a:ln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9">
              <a:extLst>
                <a:ext uri="{FF2B5EF4-FFF2-40B4-BE49-F238E27FC236}">
                  <a16:creationId xmlns:a16="http://schemas.microsoft.com/office/drawing/2014/main" id="{25BE807A-01CC-4367-BB39-A11230B2A407}"/>
                </a:ext>
              </a:extLst>
            </p:cNvPr>
            <p:cNvSpPr>
              <a:spLocks/>
            </p:cNvSpPr>
            <p:nvPr/>
          </p:nvSpPr>
          <p:spPr bwMode="auto">
            <a:xfrm>
              <a:off x="5594966" y="3840947"/>
              <a:ext cx="947555" cy="618404"/>
            </a:xfrm>
            <a:custGeom>
              <a:avLst/>
              <a:gdLst>
                <a:gd name="T0" fmla="*/ 0 w 1534"/>
                <a:gd name="T1" fmla="*/ 0 h 1001"/>
                <a:gd name="T2" fmla="*/ 0 w 1534"/>
                <a:gd name="T3" fmla="*/ 745 h 1001"/>
                <a:gd name="T4" fmla="*/ 256 w 1534"/>
                <a:gd name="T5" fmla="*/ 1001 h 1001"/>
                <a:gd name="T6" fmla="*/ 1278 w 1534"/>
                <a:gd name="T7" fmla="*/ 1001 h 1001"/>
                <a:gd name="T8" fmla="*/ 1534 w 1534"/>
                <a:gd name="T9" fmla="*/ 745 h 1001"/>
                <a:gd name="T10" fmla="*/ 1534 w 1534"/>
                <a:gd name="T11" fmla="*/ 0 h 1001"/>
                <a:gd name="T12" fmla="*/ 0 w 1534"/>
                <a:gd name="T13" fmla="*/ 0 h 1001"/>
              </a:gdLst>
              <a:ahLst/>
              <a:cxnLst>
                <a:cxn ang="0">
                  <a:pos x="T0" y="T1"/>
                </a:cxn>
                <a:cxn ang="0">
                  <a:pos x="T2" y="T3"/>
                </a:cxn>
                <a:cxn ang="0">
                  <a:pos x="T4" y="T5"/>
                </a:cxn>
                <a:cxn ang="0">
                  <a:pos x="T6" y="T7"/>
                </a:cxn>
                <a:cxn ang="0">
                  <a:pos x="T8" y="T9"/>
                </a:cxn>
                <a:cxn ang="0">
                  <a:pos x="T10" y="T11"/>
                </a:cxn>
                <a:cxn ang="0">
                  <a:pos x="T12" y="T13"/>
                </a:cxn>
              </a:cxnLst>
              <a:rect l="0" t="0" r="r" b="b"/>
              <a:pathLst>
                <a:path w="1534" h="1001">
                  <a:moveTo>
                    <a:pt x="0" y="0"/>
                  </a:moveTo>
                  <a:lnTo>
                    <a:pt x="0" y="745"/>
                  </a:lnTo>
                  <a:cubicBezTo>
                    <a:pt x="0" y="886"/>
                    <a:pt x="114" y="1001"/>
                    <a:pt x="256" y="1001"/>
                  </a:cubicBezTo>
                  <a:lnTo>
                    <a:pt x="1278" y="1001"/>
                  </a:lnTo>
                  <a:cubicBezTo>
                    <a:pt x="1419" y="1001"/>
                    <a:pt x="1534" y="886"/>
                    <a:pt x="1534" y="745"/>
                  </a:cubicBezTo>
                  <a:lnTo>
                    <a:pt x="1534" y="0"/>
                  </a:lnTo>
                  <a:lnTo>
                    <a:pt x="0" y="0"/>
                  </a:ln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8">
              <a:extLst>
                <a:ext uri="{FF2B5EF4-FFF2-40B4-BE49-F238E27FC236}">
                  <a16:creationId xmlns:a16="http://schemas.microsoft.com/office/drawing/2014/main" id="{2D9304D9-D562-47FA-963C-1265F3D763A2}"/>
                </a:ext>
              </a:extLst>
            </p:cNvPr>
            <p:cNvSpPr>
              <a:spLocks noChangeArrowheads="1"/>
            </p:cNvSpPr>
            <p:nvPr/>
          </p:nvSpPr>
          <p:spPr bwMode="auto">
            <a:xfrm>
              <a:off x="5708957" y="2869170"/>
              <a:ext cx="182386" cy="240808"/>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19">
              <a:extLst>
                <a:ext uri="{FF2B5EF4-FFF2-40B4-BE49-F238E27FC236}">
                  <a16:creationId xmlns:a16="http://schemas.microsoft.com/office/drawing/2014/main" id="{05973640-80DF-4385-B553-A54D83B101DD}"/>
                </a:ext>
              </a:extLst>
            </p:cNvPr>
            <p:cNvSpPr>
              <a:spLocks noChangeArrowheads="1"/>
            </p:cNvSpPr>
            <p:nvPr/>
          </p:nvSpPr>
          <p:spPr bwMode="auto">
            <a:xfrm>
              <a:off x="5891344" y="2869170"/>
              <a:ext cx="183812" cy="240808"/>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val 20">
              <a:extLst>
                <a:ext uri="{FF2B5EF4-FFF2-40B4-BE49-F238E27FC236}">
                  <a16:creationId xmlns:a16="http://schemas.microsoft.com/office/drawing/2014/main" id="{95FBB545-A4E2-4D83-8E7F-FAE746EF6797}"/>
                </a:ext>
              </a:extLst>
            </p:cNvPr>
            <p:cNvSpPr>
              <a:spLocks noChangeArrowheads="1"/>
            </p:cNvSpPr>
            <p:nvPr/>
          </p:nvSpPr>
          <p:spPr bwMode="auto">
            <a:xfrm>
              <a:off x="6075156" y="2869170"/>
              <a:ext cx="183812" cy="240808"/>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Oval 21">
              <a:extLst>
                <a:ext uri="{FF2B5EF4-FFF2-40B4-BE49-F238E27FC236}">
                  <a16:creationId xmlns:a16="http://schemas.microsoft.com/office/drawing/2014/main" id="{B2F5540D-204C-4B3A-AFCE-B7AA7C84ED8B}"/>
                </a:ext>
              </a:extLst>
            </p:cNvPr>
            <p:cNvSpPr>
              <a:spLocks noChangeArrowheads="1"/>
            </p:cNvSpPr>
            <p:nvPr/>
          </p:nvSpPr>
          <p:spPr bwMode="auto">
            <a:xfrm>
              <a:off x="6258966" y="2869170"/>
              <a:ext cx="183812" cy="240808"/>
            </a:xfrm>
            <a:prstGeom prst="ellipse">
              <a:avLst/>
            </a:prstGeom>
            <a:noFill/>
            <a:ln w="46038" cap="rnd">
              <a:solidFill>
                <a:srgbClr val="403F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44">
              <a:extLst>
                <a:ext uri="{FF2B5EF4-FFF2-40B4-BE49-F238E27FC236}">
                  <a16:creationId xmlns:a16="http://schemas.microsoft.com/office/drawing/2014/main" id="{1ADA732C-1AF2-4701-AC3B-3565B0E15BDA}"/>
                </a:ext>
              </a:extLst>
            </p:cNvPr>
            <p:cNvSpPr>
              <a:spLocks/>
            </p:cNvSpPr>
            <p:nvPr/>
          </p:nvSpPr>
          <p:spPr bwMode="auto">
            <a:xfrm>
              <a:off x="5526571" y="1749203"/>
              <a:ext cx="1370748" cy="1557410"/>
            </a:xfrm>
            <a:custGeom>
              <a:avLst/>
              <a:gdLst>
                <a:gd name="T0" fmla="*/ 366 w 2219"/>
                <a:gd name="T1" fmla="*/ 271 h 2521"/>
                <a:gd name="T2" fmla="*/ 1632 w 2219"/>
                <a:gd name="T3" fmla="*/ 407 h 2521"/>
                <a:gd name="T4" fmla="*/ 2180 w 2219"/>
                <a:gd name="T5" fmla="*/ 1544 h 2521"/>
                <a:gd name="T6" fmla="*/ 1855 w 2219"/>
                <a:gd name="T7" fmla="*/ 2405 h 2521"/>
                <a:gd name="T8" fmla="*/ 1759 w 2219"/>
                <a:gd name="T9" fmla="*/ 1419 h 2521"/>
                <a:gd name="T10" fmla="*/ 619 w 2219"/>
                <a:gd name="T11" fmla="*/ 784 h 2521"/>
                <a:gd name="T12" fmla="*/ 366 w 2219"/>
                <a:gd name="T13" fmla="*/ 271 h 2521"/>
              </a:gdLst>
              <a:ahLst/>
              <a:cxnLst>
                <a:cxn ang="0">
                  <a:pos x="T0" y="T1"/>
                </a:cxn>
                <a:cxn ang="0">
                  <a:pos x="T2" y="T3"/>
                </a:cxn>
                <a:cxn ang="0">
                  <a:pos x="T4" y="T5"/>
                </a:cxn>
                <a:cxn ang="0">
                  <a:pos x="T6" y="T7"/>
                </a:cxn>
                <a:cxn ang="0">
                  <a:pos x="T8" y="T9"/>
                </a:cxn>
                <a:cxn ang="0">
                  <a:pos x="T10" y="T11"/>
                </a:cxn>
                <a:cxn ang="0">
                  <a:pos x="T12" y="T13"/>
                </a:cxn>
              </a:cxnLst>
              <a:rect l="0" t="0" r="r" b="b"/>
              <a:pathLst>
                <a:path w="2219" h="2521">
                  <a:moveTo>
                    <a:pt x="366" y="271"/>
                  </a:moveTo>
                  <a:cubicBezTo>
                    <a:pt x="733" y="0"/>
                    <a:pt x="1389" y="231"/>
                    <a:pt x="1632" y="407"/>
                  </a:cubicBezTo>
                  <a:cubicBezTo>
                    <a:pt x="1969" y="652"/>
                    <a:pt x="2219" y="1194"/>
                    <a:pt x="2180" y="1544"/>
                  </a:cubicBezTo>
                  <a:cubicBezTo>
                    <a:pt x="2141" y="1894"/>
                    <a:pt x="1993" y="2079"/>
                    <a:pt x="1855" y="2405"/>
                  </a:cubicBezTo>
                  <a:cubicBezTo>
                    <a:pt x="1806" y="2521"/>
                    <a:pt x="2022" y="2052"/>
                    <a:pt x="1759" y="1419"/>
                  </a:cubicBezTo>
                  <a:cubicBezTo>
                    <a:pt x="1563" y="948"/>
                    <a:pt x="995" y="827"/>
                    <a:pt x="619" y="784"/>
                  </a:cubicBezTo>
                  <a:cubicBezTo>
                    <a:pt x="356" y="753"/>
                    <a:pt x="0" y="541"/>
                    <a:pt x="366" y="271"/>
                  </a:cubicBezTo>
                </a:path>
              </a:pathLst>
            </a:custGeom>
            <a:solidFill>
              <a:schemeClr val="bg1">
                <a:alpha val="5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5">
              <a:extLst>
                <a:ext uri="{FF2B5EF4-FFF2-40B4-BE49-F238E27FC236}">
                  <a16:creationId xmlns:a16="http://schemas.microsoft.com/office/drawing/2014/main" id="{8D412362-0DFD-42F6-9A55-3A07819064BA}"/>
                </a:ext>
              </a:extLst>
            </p:cNvPr>
            <p:cNvSpPr>
              <a:spLocks/>
            </p:cNvSpPr>
            <p:nvPr/>
          </p:nvSpPr>
          <p:spPr bwMode="auto">
            <a:xfrm>
              <a:off x="5559344" y="3917892"/>
              <a:ext cx="1015950" cy="84069"/>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29" y="138"/>
                    <a:pt x="1610" y="138"/>
                  </a:cubicBezTo>
                  <a:lnTo>
                    <a:pt x="35" y="138"/>
                  </a:lnTo>
                  <a:cubicBezTo>
                    <a:pt x="15" y="138"/>
                    <a:pt x="0" y="121"/>
                    <a:pt x="0" y="101"/>
                  </a:cubicBezTo>
                  <a:lnTo>
                    <a:pt x="0" y="37"/>
                  </a:lnTo>
                  <a:cubicBezTo>
                    <a:pt x="0" y="17"/>
                    <a:pt x="15" y="0"/>
                    <a:pt x="35" y="0"/>
                  </a:cubicBezTo>
                  <a:lnTo>
                    <a:pt x="1610" y="0"/>
                  </a:lnTo>
                  <a:cubicBezTo>
                    <a:pt x="1629" y="0"/>
                    <a:pt x="1645" y="17"/>
                    <a:pt x="1645" y="37"/>
                  </a:cubicBezTo>
                  <a:lnTo>
                    <a:pt x="1645" y="101"/>
                  </a:lnTo>
                  <a:close/>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05017702-A364-4168-A965-C6B6B198EF96}"/>
                </a:ext>
              </a:extLst>
            </p:cNvPr>
            <p:cNvSpPr>
              <a:spLocks/>
            </p:cNvSpPr>
            <p:nvPr/>
          </p:nvSpPr>
          <p:spPr bwMode="auto">
            <a:xfrm>
              <a:off x="5559344" y="4053257"/>
              <a:ext cx="1015950" cy="85494"/>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29" y="138"/>
                    <a:pt x="1610" y="138"/>
                  </a:cubicBezTo>
                  <a:lnTo>
                    <a:pt x="35" y="138"/>
                  </a:lnTo>
                  <a:cubicBezTo>
                    <a:pt x="15" y="138"/>
                    <a:pt x="0" y="121"/>
                    <a:pt x="0" y="101"/>
                  </a:cubicBezTo>
                  <a:lnTo>
                    <a:pt x="0" y="37"/>
                  </a:lnTo>
                  <a:cubicBezTo>
                    <a:pt x="0" y="17"/>
                    <a:pt x="15" y="0"/>
                    <a:pt x="35" y="0"/>
                  </a:cubicBezTo>
                  <a:lnTo>
                    <a:pt x="1610" y="0"/>
                  </a:lnTo>
                  <a:cubicBezTo>
                    <a:pt x="1629" y="0"/>
                    <a:pt x="1645" y="17"/>
                    <a:pt x="1645" y="37"/>
                  </a:cubicBezTo>
                  <a:lnTo>
                    <a:pt x="1645" y="101"/>
                  </a:lnTo>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9738D5B-7E17-4DBC-9FA0-8592BBBA59E7}"/>
                </a:ext>
              </a:extLst>
            </p:cNvPr>
            <p:cNvSpPr>
              <a:spLocks/>
            </p:cNvSpPr>
            <p:nvPr/>
          </p:nvSpPr>
          <p:spPr bwMode="auto">
            <a:xfrm>
              <a:off x="5560768" y="4188622"/>
              <a:ext cx="1015950" cy="85494"/>
            </a:xfrm>
            <a:custGeom>
              <a:avLst/>
              <a:gdLst>
                <a:gd name="T0" fmla="*/ 1645 w 1645"/>
                <a:gd name="T1" fmla="*/ 101 h 138"/>
                <a:gd name="T2" fmla="*/ 1610 w 1645"/>
                <a:gd name="T3" fmla="*/ 138 h 138"/>
                <a:gd name="T4" fmla="*/ 35 w 1645"/>
                <a:gd name="T5" fmla="*/ 138 h 138"/>
                <a:gd name="T6" fmla="*/ 0 w 1645"/>
                <a:gd name="T7" fmla="*/ 101 h 138"/>
                <a:gd name="T8" fmla="*/ 0 w 1645"/>
                <a:gd name="T9" fmla="*/ 37 h 138"/>
                <a:gd name="T10" fmla="*/ 35 w 1645"/>
                <a:gd name="T11" fmla="*/ 0 h 138"/>
                <a:gd name="T12" fmla="*/ 1610 w 1645"/>
                <a:gd name="T13" fmla="*/ 0 h 138"/>
                <a:gd name="T14" fmla="*/ 1645 w 1645"/>
                <a:gd name="T15" fmla="*/ 37 h 138"/>
                <a:gd name="T16" fmla="*/ 1645 w 1645"/>
                <a:gd name="T17"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5" h="138">
                  <a:moveTo>
                    <a:pt x="1645" y="101"/>
                  </a:moveTo>
                  <a:cubicBezTo>
                    <a:pt x="1645" y="121"/>
                    <a:pt x="1630" y="138"/>
                    <a:pt x="1610" y="138"/>
                  </a:cubicBezTo>
                  <a:lnTo>
                    <a:pt x="35" y="138"/>
                  </a:lnTo>
                  <a:cubicBezTo>
                    <a:pt x="16" y="138"/>
                    <a:pt x="0" y="121"/>
                    <a:pt x="0" y="101"/>
                  </a:cubicBezTo>
                  <a:lnTo>
                    <a:pt x="0" y="37"/>
                  </a:lnTo>
                  <a:cubicBezTo>
                    <a:pt x="0" y="17"/>
                    <a:pt x="16" y="0"/>
                    <a:pt x="35" y="0"/>
                  </a:cubicBezTo>
                  <a:lnTo>
                    <a:pt x="1610" y="0"/>
                  </a:lnTo>
                  <a:cubicBezTo>
                    <a:pt x="1630" y="0"/>
                    <a:pt x="1645" y="17"/>
                    <a:pt x="1645" y="37"/>
                  </a:cubicBezTo>
                  <a:lnTo>
                    <a:pt x="1645" y="101"/>
                  </a:lnTo>
                </a:path>
              </a:pathLst>
            </a:custGeom>
            <a:solidFill>
              <a:srgbClr val="403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5048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6DCE2B-AADE-4AFF-AA2D-B2D83AAD8E8B}"/>
              </a:ext>
            </a:extLst>
          </p:cNvPr>
          <p:cNvPicPr>
            <a:picLocks noChangeAspect="1"/>
          </p:cNvPicPr>
          <p:nvPr/>
        </p:nvPicPr>
        <p:blipFill rotWithShape="1">
          <a:blip r:embed="rId2"/>
          <a:srcRect l="21480" t="22912" r="35995" b="14046"/>
          <a:stretch/>
        </p:blipFill>
        <p:spPr>
          <a:xfrm>
            <a:off x="408373" y="1464816"/>
            <a:ext cx="5184559" cy="4323425"/>
          </a:xfrm>
          <a:prstGeom prst="rect">
            <a:avLst/>
          </a:prstGeom>
        </p:spPr>
      </p:pic>
      <p:pic>
        <p:nvPicPr>
          <p:cNvPr id="3" name="Picture 2">
            <a:extLst>
              <a:ext uri="{FF2B5EF4-FFF2-40B4-BE49-F238E27FC236}">
                <a16:creationId xmlns:a16="http://schemas.microsoft.com/office/drawing/2014/main" id="{238FB834-6E58-47E4-89C8-8A286CD95B4E}"/>
              </a:ext>
            </a:extLst>
          </p:cNvPr>
          <p:cNvPicPr>
            <a:picLocks noChangeAspect="1"/>
          </p:cNvPicPr>
          <p:nvPr/>
        </p:nvPicPr>
        <p:blipFill rotWithShape="1">
          <a:blip r:embed="rId3"/>
          <a:srcRect l="21335" t="18900" r="17864" b="19353"/>
          <a:stretch/>
        </p:blipFill>
        <p:spPr>
          <a:xfrm>
            <a:off x="5450887" y="1939770"/>
            <a:ext cx="5905421" cy="3373515"/>
          </a:xfrm>
          <a:prstGeom prst="rect">
            <a:avLst/>
          </a:prstGeom>
        </p:spPr>
      </p:pic>
      <p:pic>
        <p:nvPicPr>
          <p:cNvPr id="4" name="Picture 3">
            <a:extLst>
              <a:ext uri="{FF2B5EF4-FFF2-40B4-BE49-F238E27FC236}">
                <a16:creationId xmlns:a16="http://schemas.microsoft.com/office/drawing/2014/main" id="{DE9C6CA7-DBE5-4524-88A9-2054BB42816E}"/>
              </a:ext>
            </a:extLst>
          </p:cNvPr>
          <p:cNvPicPr>
            <a:picLocks noChangeAspect="1"/>
          </p:cNvPicPr>
          <p:nvPr/>
        </p:nvPicPr>
        <p:blipFill rotWithShape="1">
          <a:blip r:embed="rId4"/>
          <a:srcRect l="19733" t="44401" r="15243" b="48479"/>
          <a:stretch/>
        </p:blipFill>
        <p:spPr>
          <a:xfrm>
            <a:off x="689903" y="5788239"/>
            <a:ext cx="10666405" cy="656947"/>
          </a:xfrm>
          <a:prstGeom prst="rect">
            <a:avLst/>
          </a:prstGeom>
        </p:spPr>
      </p:pic>
      <p:sp>
        <p:nvSpPr>
          <p:cNvPr id="5" name="TextBox 4">
            <a:extLst>
              <a:ext uri="{FF2B5EF4-FFF2-40B4-BE49-F238E27FC236}">
                <a16:creationId xmlns:a16="http://schemas.microsoft.com/office/drawing/2014/main" id="{8E27FE5C-BEAB-4AB9-9115-2E3EAB2C791D}"/>
              </a:ext>
            </a:extLst>
          </p:cNvPr>
          <p:cNvSpPr txBox="1"/>
          <p:nvPr/>
        </p:nvSpPr>
        <p:spPr>
          <a:xfrm>
            <a:off x="473329" y="700427"/>
            <a:ext cx="10882979" cy="369332"/>
          </a:xfrm>
          <a:prstGeom prst="rect">
            <a:avLst/>
          </a:prstGeom>
          <a:noFill/>
        </p:spPr>
        <p:txBody>
          <a:bodyPr wrap="none" rtlCol="0">
            <a:spAutoFit/>
          </a:bodyPr>
          <a:lstStyle/>
          <a:p>
            <a:r>
              <a:rPr lang="en-IN" dirty="0"/>
              <a:t>Distribution of price among various </a:t>
            </a:r>
            <a:r>
              <a:rPr lang="en-IN" dirty="0" err="1"/>
              <a:t>neighbourhood_group</a:t>
            </a:r>
            <a:r>
              <a:rPr lang="en-IN" dirty="0"/>
              <a:t> to check for outliers(Box-plot) and skewness(Histogram)</a:t>
            </a:r>
          </a:p>
        </p:txBody>
      </p:sp>
    </p:spTree>
    <p:extLst>
      <p:ext uri="{BB962C8B-B14F-4D97-AF65-F5344CB8AC3E}">
        <p14:creationId xmlns:p14="http://schemas.microsoft.com/office/powerpoint/2010/main" val="236698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8F805-CC19-42A0-8A3B-13847944C43B}"/>
              </a:ext>
            </a:extLst>
          </p:cNvPr>
          <p:cNvSpPr txBox="1"/>
          <p:nvPr/>
        </p:nvSpPr>
        <p:spPr>
          <a:xfrm>
            <a:off x="1287262" y="310718"/>
            <a:ext cx="8905258" cy="369332"/>
          </a:xfrm>
          <a:prstGeom prst="rect">
            <a:avLst/>
          </a:prstGeom>
          <a:noFill/>
        </p:spPr>
        <p:txBody>
          <a:bodyPr wrap="none" rtlCol="0">
            <a:spAutoFit/>
          </a:bodyPr>
          <a:lstStyle/>
          <a:p>
            <a:r>
              <a:rPr lang="en-IN" dirty="0"/>
              <a:t>Let’s check whether, there is any relationship between </a:t>
            </a:r>
            <a:r>
              <a:rPr lang="en-IN" dirty="0" err="1"/>
              <a:t>number_of_reviews</a:t>
            </a:r>
            <a:r>
              <a:rPr lang="en-IN" dirty="0"/>
              <a:t> and price variable</a:t>
            </a:r>
          </a:p>
        </p:txBody>
      </p:sp>
      <p:pic>
        <p:nvPicPr>
          <p:cNvPr id="3" name="Picture 2">
            <a:extLst>
              <a:ext uri="{FF2B5EF4-FFF2-40B4-BE49-F238E27FC236}">
                <a16:creationId xmlns:a16="http://schemas.microsoft.com/office/drawing/2014/main" id="{347EDDB4-9AC0-4577-9E27-4EDEDBDB843E}"/>
              </a:ext>
            </a:extLst>
          </p:cNvPr>
          <p:cNvPicPr>
            <a:picLocks noChangeAspect="1"/>
          </p:cNvPicPr>
          <p:nvPr/>
        </p:nvPicPr>
        <p:blipFill rotWithShape="1">
          <a:blip r:embed="rId2"/>
          <a:srcRect l="22063" t="17217" r="28786" b="26602"/>
          <a:stretch/>
        </p:blipFill>
        <p:spPr>
          <a:xfrm>
            <a:off x="2059618" y="893114"/>
            <a:ext cx="7639985" cy="4912227"/>
          </a:xfrm>
          <a:prstGeom prst="rect">
            <a:avLst/>
          </a:prstGeom>
        </p:spPr>
      </p:pic>
      <p:pic>
        <p:nvPicPr>
          <p:cNvPr id="4" name="Picture 3">
            <a:extLst>
              <a:ext uri="{FF2B5EF4-FFF2-40B4-BE49-F238E27FC236}">
                <a16:creationId xmlns:a16="http://schemas.microsoft.com/office/drawing/2014/main" id="{87FE93C2-9EAD-473D-B2F1-E7D21D2BCA33}"/>
              </a:ext>
            </a:extLst>
          </p:cNvPr>
          <p:cNvPicPr>
            <a:picLocks noChangeAspect="1"/>
          </p:cNvPicPr>
          <p:nvPr/>
        </p:nvPicPr>
        <p:blipFill rotWithShape="1">
          <a:blip r:embed="rId2"/>
          <a:srcRect l="19806" t="75987" r="15534" b="14434"/>
          <a:stretch/>
        </p:blipFill>
        <p:spPr>
          <a:xfrm>
            <a:off x="1252725" y="5877017"/>
            <a:ext cx="9686550" cy="807213"/>
          </a:xfrm>
          <a:prstGeom prst="rect">
            <a:avLst/>
          </a:prstGeom>
        </p:spPr>
      </p:pic>
    </p:spTree>
    <p:extLst>
      <p:ext uri="{BB962C8B-B14F-4D97-AF65-F5344CB8AC3E}">
        <p14:creationId xmlns:p14="http://schemas.microsoft.com/office/powerpoint/2010/main" val="3548609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89BDF4D-A51C-422C-8099-89935CE1B076}"/>
              </a:ext>
            </a:extLst>
          </p:cNvPr>
          <p:cNvSpPr txBox="1">
            <a:spLocks/>
          </p:cNvSpPr>
          <p:nvPr/>
        </p:nvSpPr>
        <p:spPr>
          <a:xfrm>
            <a:off x="0" y="712210"/>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solidFill>
                  <a:srgbClr val="FFC000"/>
                </a:solidFill>
                <a:latin typeface="OPENSANS"/>
              </a:rPr>
              <a:t>DATA</a:t>
            </a:r>
            <a:r>
              <a:rPr lang="en-US" b="1" dirty="0">
                <a:latin typeface="OPENSANS"/>
              </a:rPr>
              <a:t> WRANGLING :</a:t>
            </a:r>
            <a:endParaRPr lang="en-IN" sz="3600" b="1" dirty="0">
              <a:latin typeface="OPENSANS"/>
            </a:endParaRPr>
          </a:p>
        </p:txBody>
      </p:sp>
      <p:sp>
        <p:nvSpPr>
          <p:cNvPr id="3" name="TextBox 2">
            <a:extLst>
              <a:ext uri="{FF2B5EF4-FFF2-40B4-BE49-F238E27FC236}">
                <a16:creationId xmlns:a16="http://schemas.microsoft.com/office/drawing/2014/main" id="{B37DE973-6858-45AE-8B60-6AD66D2EE674}"/>
              </a:ext>
            </a:extLst>
          </p:cNvPr>
          <p:cNvSpPr txBox="1"/>
          <p:nvPr/>
        </p:nvSpPr>
        <p:spPr>
          <a:xfrm>
            <a:off x="1420428" y="1690062"/>
            <a:ext cx="7280968" cy="3477875"/>
          </a:xfrm>
          <a:prstGeom prst="rect">
            <a:avLst/>
          </a:prstGeom>
          <a:noFill/>
        </p:spPr>
        <p:txBody>
          <a:bodyPr wrap="none" rtlCol="0">
            <a:spAutoFit/>
          </a:bodyPr>
          <a:lstStyle/>
          <a:p>
            <a:pPr marL="285750" indent="-285750">
              <a:buFont typeface="Calibri" panose="020F0502020204030204" pitchFamily="34" charset="0"/>
              <a:buChar char="›"/>
            </a:pPr>
            <a:r>
              <a:rPr lang="en-IN" sz="2000" dirty="0"/>
              <a:t>1. Identify and handling missing values</a:t>
            </a:r>
          </a:p>
          <a:p>
            <a:pPr marL="285750" indent="-285750">
              <a:buFont typeface="Calibri" panose="020F0502020204030204" pitchFamily="34" charset="0"/>
              <a:buChar char="›"/>
            </a:pPr>
            <a:endParaRPr lang="en-IN" sz="2000" dirty="0"/>
          </a:p>
          <a:p>
            <a:pPr marL="285750" indent="-285750">
              <a:buFont typeface="Calibri" panose="020F0502020204030204" pitchFamily="34" charset="0"/>
              <a:buChar char="›"/>
            </a:pPr>
            <a:r>
              <a:rPr lang="en-IN" sz="2000" dirty="0"/>
              <a:t>2. Data Formatting (categorical to numerical, changing datatypes)</a:t>
            </a:r>
          </a:p>
          <a:p>
            <a:pPr marL="285750" indent="-285750">
              <a:buFont typeface="Calibri" panose="020F0502020204030204" pitchFamily="34" charset="0"/>
              <a:buChar char="›"/>
            </a:pPr>
            <a:endParaRPr lang="en-IN" sz="2000" dirty="0"/>
          </a:p>
          <a:p>
            <a:pPr marL="285750" indent="-285750">
              <a:buFont typeface="Calibri" panose="020F0502020204030204" pitchFamily="34" charset="0"/>
              <a:buChar char="›"/>
            </a:pPr>
            <a:r>
              <a:rPr lang="en-IN" sz="2000" dirty="0"/>
              <a:t>3. Categorical data transformation (One-Hot Encoding)</a:t>
            </a:r>
          </a:p>
          <a:p>
            <a:pPr marL="285750" indent="-285750">
              <a:buFont typeface="Calibri" panose="020F0502020204030204" pitchFamily="34" charset="0"/>
              <a:buChar char="›"/>
            </a:pPr>
            <a:endParaRPr lang="en-IN" sz="2000" dirty="0"/>
          </a:p>
          <a:p>
            <a:pPr marL="285750" indent="-285750">
              <a:buFont typeface="Calibri" panose="020F0502020204030204" pitchFamily="34" charset="0"/>
              <a:buChar char="›"/>
            </a:pPr>
            <a:r>
              <a:rPr lang="en-IN" sz="2000" dirty="0"/>
              <a:t>4. Duplicates Removal</a:t>
            </a:r>
          </a:p>
          <a:p>
            <a:pPr marL="285750" indent="-285750">
              <a:buFont typeface="Calibri" panose="020F0502020204030204" pitchFamily="34" charset="0"/>
              <a:buChar char="›"/>
            </a:pPr>
            <a:endParaRPr lang="en-IN" sz="2000" dirty="0"/>
          </a:p>
          <a:p>
            <a:pPr marL="285750" indent="-285750">
              <a:buFont typeface="Calibri" panose="020F0502020204030204" pitchFamily="34" charset="0"/>
              <a:buChar char="›"/>
            </a:pPr>
            <a:r>
              <a:rPr lang="en-IN" sz="2000" dirty="0"/>
              <a:t>5. Skewness</a:t>
            </a:r>
          </a:p>
          <a:p>
            <a:pPr marL="285750" indent="-285750">
              <a:buFont typeface="Calibri" panose="020F0502020204030204" pitchFamily="34" charset="0"/>
              <a:buChar char="›"/>
            </a:pPr>
            <a:endParaRPr lang="en-IN" sz="2000" dirty="0"/>
          </a:p>
          <a:p>
            <a:pPr marL="285750" indent="-285750">
              <a:buFont typeface="Calibri" panose="020F0502020204030204" pitchFamily="34" charset="0"/>
              <a:buChar char="›"/>
            </a:pPr>
            <a:r>
              <a:rPr lang="en-IN" sz="2000" dirty="0"/>
              <a:t>6. Outliers</a:t>
            </a:r>
          </a:p>
        </p:txBody>
      </p:sp>
    </p:spTree>
    <p:extLst>
      <p:ext uri="{BB962C8B-B14F-4D97-AF65-F5344CB8AC3E}">
        <p14:creationId xmlns:p14="http://schemas.microsoft.com/office/powerpoint/2010/main" val="299596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DCE7D7A-9694-4848-811D-A2157D5B35D0}"/>
              </a:ext>
            </a:extLst>
          </p:cNvPr>
          <p:cNvSpPr txBox="1">
            <a:spLocks/>
          </p:cNvSpPr>
          <p:nvPr/>
        </p:nvSpPr>
        <p:spPr>
          <a:xfrm>
            <a:off x="408373" y="623434"/>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OPENSANS"/>
              </a:rPr>
              <a:t>MISSING VALUES :</a:t>
            </a:r>
            <a:endParaRPr lang="en-IN" sz="3600" b="1" dirty="0">
              <a:latin typeface="OPENSANS"/>
            </a:endParaRPr>
          </a:p>
        </p:txBody>
      </p:sp>
      <p:pic>
        <p:nvPicPr>
          <p:cNvPr id="3" name="Picture 2">
            <a:extLst>
              <a:ext uri="{FF2B5EF4-FFF2-40B4-BE49-F238E27FC236}">
                <a16:creationId xmlns:a16="http://schemas.microsoft.com/office/drawing/2014/main" id="{B3F964D7-3701-4E6B-863D-84D029F4CF96}"/>
              </a:ext>
            </a:extLst>
          </p:cNvPr>
          <p:cNvPicPr>
            <a:picLocks noChangeAspect="1"/>
          </p:cNvPicPr>
          <p:nvPr/>
        </p:nvPicPr>
        <p:blipFill rotWithShape="1">
          <a:blip r:embed="rId2"/>
          <a:srcRect l="21117" t="26149" r="57257" b="24013"/>
          <a:stretch/>
        </p:blipFill>
        <p:spPr>
          <a:xfrm>
            <a:off x="8430536" y="99652"/>
            <a:ext cx="3575031" cy="4694291"/>
          </a:xfrm>
          <a:prstGeom prst="rect">
            <a:avLst/>
          </a:prstGeom>
          <a:ln>
            <a:solidFill>
              <a:schemeClr val="tx1"/>
            </a:solidFill>
          </a:ln>
        </p:spPr>
      </p:pic>
      <p:pic>
        <p:nvPicPr>
          <p:cNvPr id="4" name="Picture 3">
            <a:extLst>
              <a:ext uri="{FF2B5EF4-FFF2-40B4-BE49-F238E27FC236}">
                <a16:creationId xmlns:a16="http://schemas.microsoft.com/office/drawing/2014/main" id="{A99FC007-4D0A-464A-ACB5-EFBC9599E3A2}"/>
              </a:ext>
            </a:extLst>
          </p:cNvPr>
          <p:cNvPicPr>
            <a:picLocks noChangeAspect="1"/>
          </p:cNvPicPr>
          <p:nvPr/>
        </p:nvPicPr>
        <p:blipFill rotWithShape="1">
          <a:blip r:embed="rId2"/>
          <a:srcRect l="15364" t="18899" r="32645" b="74498"/>
          <a:stretch/>
        </p:blipFill>
        <p:spPr>
          <a:xfrm>
            <a:off x="0" y="2117698"/>
            <a:ext cx="6338657" cy="452761"/>
          </a:xfrm>
          <a:prstGeom prst="rect">
            <a:avLst/>
          </a:prstGeom>
        </p:spPr>
      </p:pic>
      <p:pic>
        <p:nvPicPr>
          <p:cNvPr id="5" name="Picture 4">
            <a:extLst>
              <a:ext uri="{FF2B5EF4-FFF2-40B4-BE49-F238E27FC236}">
                <a16:creationId xmlns:a16="http://schemas.microsoft.com/office/drawing/2014/main" id="{E52EB3CE-3BAA-4DA2-9D01-A05111328045}"/>
              </a:ext>
            </a:extLst>
          </p:cNvPr>
          <p:cNvPicPr>
            <a:picLocks noChangeAspect="1"/>
          </p:cNvPicPr>
          <p:nvPr/>
        </p:nvPicPr>
        <p:blipFill rotWithShape="1">
          <a:blip r:embed="rId3"/>
          <a:srcRect l="19733" t="55405" r="15316" b="20129"/>
          <a:stretch/>
        </p:blipFill>
        <p:spPr>
          <a:xfrm>
            <a:off x="275207" y="4921651"/>
            <a:ext cx="11730359" cy="1901196"/>
          </a:xfrm>
          <a:prstGeom prst="rect">
            <a:avLst/>
          </a:prstGeom>
        </p:spPr>
      </p:pic>
      <p:pic>
        <p:nvPicPr>
          <p:cNvPr id="6" name="Picture 5">
            <a:extLst>
              <a:ext uri="{FF2B5EF4-FFF2-40B4-BE49-F238E27FC236}">
                <a16:creationId xmlns:a16="http://schemas.microsoft.com/office/drawing/2014/main" id="{F200D714-70D7-49E1-B262-3CF61C4FB8BA}"/>
              </a:ext>
            </a:extLst>
          </p:cNvPr>
          <p:cNvPicPr>
            <a:picLocks noChangeAspect="1"/>
          </p:cNvPicPr>
          <p:nvPr/>
        </p:nvPicPr>
        <p:blipFill rotWithShape="1">
          <a:blip r:embed="rId4"/>
          <a:srcRect l="14709" t="34304" r="14514" b="35275"/>
          <a:stretch/>
        </p:blipFill>
        <p:spPr>
          <a:xfrm>
            <a:off x="0" y="2698167"/>
            <a:ext cx="8300621" cy="2095776"/>
          </a:xfrm>
          <a:prstGeom prst="rect">
            <a:avLst/>
          </a:prstGeom>
        </p:spPr>
      </p:pic>
    </p:spTree>
    <p:extLst>
      <p:ext uri="{BB962C8B-B14F-4D97-AF65-F5344CB8AC3E}">
        <p14:creationId xmlns:p14="http://schemas.microsoft.com/office/powerpoint/2010/main" val="3248196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81A99CD2-B1A2-48B7-95B6-67EACAC6B239}"/>
              </a:ext>
            </a:extLst>
          </p:cNvPr>
          <p:cNvSpPr txBox="1">
            <a:spLocks/>
          </p:cNvSpPr>
          <p:nvPr/>
        </p:nvSpPr>
        <p:spPr>
          <a:xfrm>
            <a:off x="408373" y="623434"/>
            <a:ext cx="12192000" cy="6395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OPENSANS"/>
              </a:rPr>
              <a:t>CATEGORICAL DATA TRANSORMATION:</a:t>
            </a:r>
            <a:endParaRPr lang="en-IN" sz="2000" b="1" dirty="0">
              <a:latin typeface="OPENSANS"/>
            </a:endParaRPr>
          </a:p>
        </p:txBody>
      </p:sp>
      <p:pic>
        <p:nvPicPr>
          <p:cNvPr id="3" name="Picture 2">
            <a:extLst>
              <a:ext uri="{FF2B5EF4-FFF2-40B4-BE49-F238E27FC236}">
                <a16:creationId xmlns:a16="http://schemas.microsoft.com/office/drawing/2014/main" id="{F8299F6D-73E1-427E-84A2-F9BF3C18F92C}"/>
              </a:ext>
            </a:extLst>
          </p:cNvPr>
          <p:cNvPicPr>
            <a:picLocks noChangeAspect="1"/>
          </p:cNvPicPr>
          <p:nvPr/>
        </p:nvPicPr>
        <p:blipFill rotWithShape="1">
          <a:blip r:embed="rId2"/>
          <a:srcRect l="19733" t="18417" r="14660" b="12363"/>
          <a:stretch/>
        </p:blipFill>
        <p:spPr>
          <a:xfrm>
            <a:off x="1145220" y="1129858"/>
            <a:ext cx="9357064" cy="5553283"/>
          </a:xfrm>
          <a:prstGeom prst="rect">
            <a:avLst/>
          </a:prstGeom>
        </p:spPr>
      </p:pic>
    </p:spTree>
    <p:extLst>
      <p:ext uri="{BB962C8B-B14F-4D97-AF65-F5344CB8AC3E}">
        <p14:creationId xmlns:p14="http://schemas.microsoft.com/office/powerpoint/2010/main" val="2374979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B0B1C-D7A8-44FB-A717-BB12736EE5F8}"/>
              </a:ext>
            </a:extLst>
          </p:cNvPr>
          <p:cNvPicPr>
            <a:picLocks noChangeAspect="1"/>
          </p:cNvPicPr>
          <p:nvPr/>
        </p:nvPicPr>
        <p:blipFill rotWithShape="1">
          <a:blip r:embed="rId2"/>
          <a:srcRect l="14636" t="29903" r="14514" b="23106"/>
          <a:stretch/>
        </p:blipFill>
        <p:spPr>
          <a:xfrm>
            <a:off x="1086928" y="1669002"/>
            <a:ext cx="10018144" cy="3737499"/>
          </a:xfrm>
          <a:prstGeom prst="rect">
            <a:avLst/>
          </a:prstGeom>
        </p:spPr>
      </p:pic>
      <p:sp>
        <p:nvSpPr>
          <p:cNvPr id="3" name="TextBox 2">
            <a:extLst>
              <a:ext uri="{FF2B5EF4-FFF2-40B4-BE49-F238E27FC236}">
                <a16:creationId xmlns:a16="http://schemas.microsoft.com/office/drawing/2014/main" id="{9D6750DE-E7AC-4669-952E-A877CA2DB7CC}"/>
              </a:ext>
            </a:extLst>
          </p:cNvPr>
          <p:cNvSpPr txBox="1"/>
          <p:nvPr/>
        </p:nvSpPr>
        <p:spPr>
          <a:xfrm>
            <a:off x="807868" y="656948"/>
            <a:ext cx="2893997" cy="461665"/>
          </a:xfrm>
          <a:prstGeom prst="rect">
            <a:avLst/>
          </a:prstGeom>
          <a:noFill/>
        </p:spPr>
        <p:txBody>
          <a:bodyPr wrap="none" rtlCol="0">
            <a:spAutoFit/>
          </a:bodyPr>
          <a:lstStyle/>
          <a:p>
            <a:r>
              <a:rPr lang="en-IN" sz="2400" dirty="0"/>
              <a:t>ONE-HOT ENCODING:</a:t>
            </a:r>
          </a:p>
        </p:txBody>
      </p:sp>
    </p:spTree>
    <p:extLst>
      <p:ext uri="{BB962C8B-B14F-4D97-AF65-F5344CB8AC3E}">
        <p14:creationId xmlns:p14="http://schemas.microsoft.com/office/powerpoint/2010/main" val="835801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6EC6E8C-CB5B-49F8-93B1-D1F249DF976C}"/>
              </a:ext>
            </a:extLst>
          </p:cNvPr>
          <p:cNvSpPr txBox="1">
            <a:spLocks/>
          </p:cNvSpPr>
          <p:nvPr/>
        </p:nvSpPr>
        <p:spPr>
          <a:xfrm>
            <a:off x="408373" y="623434"/>
            <a:ext cx="12192000" cy="6395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OPENSANS"/>
              </a:rPr>
              <a:t>SKEWNESS:</a:t>
            </a:r>
            <a:endParaRPr lang="en-IN" sz="2000" b="1" dirty="0">
              <a:latin typeface="OPENSANS"/>
            </a:endParaRPr>
          </a:p>
        </p:txBody>
      </p:sp>
      <p:sp>
        <p:nvSpPr>
          <p:cNvPr id="3" name="TextBox 2">
            <a:extLst>
              <a:ext uri="{FF2B5EF4-FFF2-40B4-BE49-F238E27FC236}">
                <a16:creationId xmlns:a16="http://schemas.microsoft.com/office/drawing/2014/main" id="{5E576E53-BAF0-4D3C-9795-E2B7DE9FF231}"/>
              </a:ext>
            </a:extLst>
          </p:cNvPr>
          <p:cNvSpPr txBox="1"/>
          <p:nvPr/>
        </p:nvSpPr>
        <p:spPr>
          <a:xfrm>
            <a:off x="804909" y="1500327"/>
            <a:ext cx="5291091" cy="427809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t>If a independent/dependent variable has a right skew (mean &gt; median). Taking the log would make the distribution of your transformed variable appear more symmetric (more normal). However, this is not a very good reason to log your variable. There are no regression assumptions that require your independent or dependent variables to be normal. However, if you have outliers in your dependent or independent variables, a log transformation could reduce the influence of those observations.</a:t>
            </a:r>
          </a:p>
          <a:p>
            <a:pPr marL="285750" indent="-285750">
              <a:buFont typeface="Wingdings" panose="05000000000000000000" pitchFamily="2" charset="2"/>
              <a:buChar char="Ø"/>
            </a:pPr>
            <a:endParaRPr lang="en-IN" sz="1600" dirty="0"/>
          </a:p>
          <a:p>
            <a:pPr marL="285750" indent="-285750">
              <a:buFont typeface="Wingdings" panose="05000000000000000000" pitchFamily="2" charset="2"/>
              <a:buChar char="Ø"/>
            </a:pPr>
            <a:r>
              <a:rPr lang="en-IN" sz="1600" dirty="0"/>
              <a:t>The variance of your regression residuals are increasing with your regression predictions. Taking the log of your dependent and/or independent variables may</a:t>
            </a:r>
            <a:r>
              <a:rPr lang="en-IN" sz="1600" dirty="0">
                <a:highlight>
                  <a:srgbClr val="FFFF00"/>
                </a:highlight>
              </a:rPr>
              <a:t> eliminate the heteroscedasticity </a:t>
            </a:r>
            <a:r>
              <a:rPr lang="en-IN" sz="1600" dirty="0"/>
              <a:t>of residuals and thereby improves the fitness of the model.</a:t>
            </a:r>
          </a:p>
          <a:p>
            <a:endParaRPr lang="en-IN" sz="1600" dirty="0"/>
          </a:p>
        </p:txBody>
      </p:sp>
      <p:pic>
        <p:nvPicPr>
          <p:cNvPr id="5" name="Picture 4">
            <a:extLst>
              <a:ext uri="{FF2B5EF4-FFF2-40B4-BE49-F238E27FC236}">
                <a16:creationId xmlns:a16="http://schemas.microsoft.com/office/drawing/2014/main" id="{04F88D40-86B3-4129-9A96-92BBC7BB5225}"/>
              </a:ext>
            </a:extLst>
          </p:cNvPr>
          <p:cNvPicPr>
            <a:picLocks noChangeAspect="1"/>
          </p:cNvPicPr>
          <p:nvPr/>
        </p:nvPicPr>
        <p:blipFill rotWithShape="1">
          <a:blip r:embed="rId2"/>
          <a:srcRect l="14636" t="38705" r="54709" b="38770"/>
          <a:stretch/>
        </p:blipFill>
        <p:spPr>
          <a:xfrm>
            <a:off x="6096000" y="1819878"/>
            <a:ext cx="4983331" cy="2059621"/>
          </a:xfrm>
          <a:prstGeom prst="rect">
            <a:avLst/>
          </a:prstGeom>
        </p:spPr>
      </p:pic>
      <p:pic>
        <p:nvPicPr>
          <p:cNvPr id="6" name="Picture 5">
            <a:extLst>
              <a:ext uri="{FF2B5EF4-FFF2-40B4-BE49-F238E27FC236}">
                <a16:creationId xmlns:a16="http://schemas.microsoft.com/office/drawing/2014/main" id="{9C8F4431-0D27-4874-85A2-2FA5F643B4AF}"/>
              </a:ext>
            </a:extLst>
          </p:cNvPr>
          <p:cNvPicPr>
            <a:picLocks noChangeAspect="1"/>
          </p:cNvPicPr>
          <p:nvPr/>
        </p:nvPicPr>
        <p:blipFill rotWithShape="1">
          <a:blip r:embed="rId3"/>
          <a:srcRect l="21408" t="35598" r="29733" b="48867"/>
          <a:stretch/>
        </p:blipFill>
        <p:spPr>
          <a:xfrm>
            <a:off x="6019060" y="4199050"/>
            <a:ext cx="5956916" cy="1065410"/>
          </a:xfrm>
          <a:prstGeom prst="rect">
            <a:avLst/>
          </a:prstGeom>
        </p:spPr>
      </p:pic>
    </p:spTree>
    <p:extLst>
      <p:ext uri="{BB962C8B-B14F-4D97-AF65-F5344CB8AC3E}">
        <p14:creationId xmlns:p14="http://schemas.microsoft.com/office/powerpoint/2010/main" val="175554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798058-BF73-480B-A471-F77775EDA2FF}"/>
              </a:ext>
            </a:extLst>
          </p:cNvPr>
          <p:cNvPicPr>
            <a:picLocks noChangeAspect="1"/>
          </p:cNvPicPr>
          <p:nvPr/>
        </p:nvPicPr>
        <p:blipFill rotWithShape="1">
          <a:blip r:embed="rId2"/>
          <a:srcRect l="45802" t="15540" r="38980" b="11326"/>
          <a:stretch/>
        </p:blipFill>
        <p:spPr>
          <a:xfrm>
            <a:off x="4696871" y="559293"/>
            <a:ext cx="2236576" cy="6045694"/>
          </a:xfrm>
          <a:prstGeom prst="rect">
            <a:avLst/>
          </a:prstGeom>
        </p:spPr>
      </p:pic>
      <p:pic>
        <p:nvPicPr>
          <p:cNvPr id="3" name="Picture 2">
            <a:extLst>
              <a:ext uri="{FF2B5EF4-FFF2-40B4-BE49-F238E27FC236}">
                <a16:creationId xmlns:a16="http://schemas.microsoft.com/office/drawing/2014/main" id="{939FD5C7-7157-4918-AFF4-786AD6354DAC}"/>
              </a:ext>
            </a:extLst>
          </p:cNvPr>
          <p:cNvPicPr>
            <a:picLocks noChangeAspect="1"/>
          </p:cNvPicPr>
          <p:nvPr/>
        </p:nvPicPr>
        <p:blipFill rotWithShape="1">
          <a:blip r:embed="rId3"/>
          <a:srcRect l="46602" t="15793" r="41020" b="10421"/>
          <a:stretch/>
        </p:blipFill>
        <p:spPr>
          <a:xfrm>
            <a:off x="6933447" y="473128"/>
            <a:ext cx="1828800" cy="6131859"/>
          </a:xfrm>
          <a:prstGeom prst="rect">
            <a:avLst/>
          </a:prstGeom>
        </p:spPr>
      </p:pic>
      <p:sp>
        <p:nvSpPr>
          <p:cNvPr id="4" name="TextBox 3">
            <a:extLst>
              <a:ext uri="{FF2B5EF4-FFF2-40B4-BE49-F238E27FC236}">
                <a16:creationId xmlns:a16="http://schemas.microsoft.com/office/drawing/2014/main" id="{86AFBBD3-9631-4B76-8B09-CCE362075344}"/>
              </a:ext>
            </a:extLst>
          </p:cNvPr>
          <p:cNvSpPr txBox="1"/>
          <p:nvPr/>
        </p:nvSpPr>
        <p:spPr>
          <a:xfrm>
            <a:off x="4696871" y="99123"/>
            <a:ext cx="2512381" cy="307777"/>
          </a:xfrm>
          <a:prstGeom prst="rect">
            <a:avLst/>
          </a:prstGeom>
          <a:noFill/>
        </p:spPr>
        <p:txBody>
          <a:bodyPr wrap="square" rtlCol="0">
            <a:spAutoFit/>
          </a:bodyPr>
          <a:lstStyle/>
          <a:p>
            <a:r>
              <a:rPr lang="en-IN" sz="1400" dirty="0"/>
              <a:t>Before Log Transformation</a:t>
            </a:r>
          </a:p>
        </p:txBody>
      </p:sp>
      <p:sp>
        <p:nvSpPr>
          <p:cNvPr id="5" name="TextBox 4">
            <a:extLst>
              <a:ext uri="{FF2B5EF4-FFF2-40B4-BE49-F238E27FC236}">
                <a16:creationId xmlns:a16="http://schemas.microsoft.com/office/drawing/2014/main" id="{6B093A3F-6F38-4751-A43E-C79B020A8DF2}"/>
              </a:ext>
            </a:extLst>
          </p:cNvPr>
          <p:cNvSpPr txBox="1"/>
          <p:nvPr/>
        </p:nvSpPr>
        <p:spPr>
          <a:xfrm>
            <a:off x="7102136" y="99124"/>
            <a:ext cx="2274149" cy="307777"/>
          </a:xfrm>
          <a:prstGeom prst="rect">
            <a:avLst/>
          </a:prstGeom>
          <a:noFill/>
        </p:spPr>
        <p:txBody>
          <a:bodyPr wrap="square" rtlCol="0">
            <a:spAutoFit/>
          </a:bodyPr>
          <a:lstStyle/>
          <a:p>
            <a:r>
              <a:rPr lang="en-IN" sz="1400" dirty="0"/>
              <a:t>After Log Transformation</a:t>
            </a:r>
          </a:p>
        </p:txBody>
      </p:sp>
      <p:sp>
        <p:nvSpPr>
          <p:cNvPr id="6" name="TextBox 5">
            <a:extLst>
              <a:ext uri="{FF2B5EF4-FFF2-40B4-BE49-F238E27FC236}">
                <a16:creationId xmlns:a16="http://schemas.microsoft.com/office/drawing/2014/main" id="{5012A07D-8438-42AC-AADF-EC2F5ED88201}"/>
              </a:ext>
            </a:extLst>
          </p:cNvPr>
          <p:cNvSpPr txBox="1"/>
          <p:nvPr/>
        </p:nvSpPr>
        <p:spPr>
          <a:xfrm>
            <a:off x="3867691" y="893155"/>
            <a:ext cx="658661" cy="369332"/>
          </a:xfrm>
          <a:prstGeom prst="rect">
            <a:avLst/>
          </a:prstGeom>
          <a:noFill/>
        </p:spPr>
        <p:txBody>
          <a:bodyPr wrap="square" rtlCol="0">
            <a:spAutoFit/>
          </a:bodyPr>
          <a:lstStyle/>
          <a:p>
            <a:r>
              <a:rPr lang="en-IN" dirty="0"/>
              <a:t>price</a:t>
            </a:r>
          </a:p>
        </p:txBody>
      </p:sp>
      <p:sp>
        <p:nvSpPr>
          <p:cNvPr id="7" name="TextBox 6">
            <a:extLst>
              <a:ext uri="{FF2B5EF4-FFF2-40B4-BE49-F238E27FC236}">
                <a16:creationId xmlns:a16="http://schemas.microsoft.com/office/drawing/2014/main" id="{4D22D517-FD79-41D7-8F69-05901EC23791}"/>
              </a:ext>
            </a:extLst>
          </p:cNvPr>
          <p:cNvSpPr txBox="1"/>
          <p:nvPr/>
        </p:nvSpPr>
        <p:spPr>
          <a:xfrm>
            <a:off x="2927255" y="2071939"/>
            <a:ext cx="1772729" cy="369332"/>
          </a:xfrm>
          <a:prstGeom prst="rect">
            <a:avLst/>
          </a:prstGeom>
          <a:noFill/>
        </p:spPr>
        <p:txBody>
          <a:bodyPr wrap="none" rtlCol="0">
            <a:spAutoFit/>
          </a:bodyPr>
          <a:lstStyle/>
          <a:p>
            <a:r>
              <a:rPr lang="en-IN" dirty="0" err="1"/>
              <a:t>minimum_nights</a:t>
            </a:r>
            <a:endParaRPr lang="en-IN" dirty="0"/>
          </a:p>
        </p:txBody>
      </p:sp>
      <p:sp>
        <p:nvSpPr>
          <p:cNvPr id="8" name="TextBox 7">
            <a:extLst>
              <a:ext uri="{FF2B5EF4-FFF2-40B4-BE49-F238E27FC236}">
                <a16:creationId xmlns:a16="http://schemas.microsoft.com/office/drawing/2014/main" id="{8EC9C904-E9AA-48E0-8FC3-74683D0BB65E}"/>
              </a:ext>
            </a:extLst>
          </p:cNvPr>
          <p:cNvSpPr txBox="1"/>
          <p:nvPr/>
        </p:nvSpPr>
        <p:spPr>
          <a:xfrm>
            <a:off x="1637530" y="3227532"/>
            <a:ext cx="3097964" cy="369332"/>
          </a:xfrm>
          <a:prstGeom prst="rect">
            <a:avLst/>
          </a:prstGeom>
          <a:noFill/>
        </p:spPr>
        <p:txBody>
          <a:bodyPr wrap="none" rtlCol="0">
            <a:spAutoFit/>
          </a:bodyPr>
          <a:lstStyle/>
          <a:p>
            <a:r>
              <a:rPr lang="en-IN" dirty="0" err="1"/>
              <a:t>Calculated_host_listings_count</a:t>
            </a:r>
            <a:endParaRPr lang="en-IN" dirty="0"/>
          </a:p>
        </p:txBody>
      </p:sp>
      <p:sp>
        <p:nvSpPr>
          <p:cNvPr id="9" name="TextBox 8">
            <a:extLst>
              <a:ext uri="{FF2B5EF4-FFF2-40B4-BE49-F238E27FC236}">
                <a16:creationId xmlns:a16="http://schemas.microsoft.com/office/drawing/2014/main" id="{72AAA77E-7188-4883-AC97-812F1C25F4FF}"/>
              </a:ext>
            </a:extLst>
          </p:cNvPr>
          <p:cNvSpPr txBox="1"/>
          <p:nvPr/>
        </p:nvSpPr>
        <p:spPr>
          <a:xfrm>
            <a:off x="2626852" y="4527407"/>
            <a:ext cx="2073132" cy="369332"/>
          </a:xfrm>
          <a:prstGeom prst="rect">
            <a:avLst/>
          </a:prstGeom>
          <a:noFill/>
        </p:spPr>
        <p:txBody>
          <a:bodyPr wrap="none" rtlCol="0">
            <a:spAutoFit/>
          </a:bodyPr>
          <a:lstStyle/>
          <a:p>
            <a:r>
              <a:rPr lang="en-IN" dirty="0" err="1"/>
              <a:t>reviews_per_month</a:t>
            </a:r>
            <a:endParaRPr lang="en-IN" dirty="0"/>
          </a:p>
        </p:txBody>
      </p:sp>
      <p:sp>
        <p:nvSpPr>
          <p:cNvPr id="10" name="TextBox 9">
            <a:extLst>
              <a:ext uri="{FF2B5EF4-FFF2-40B4-BE49-F238E27FC236}">
                <a16:creationId xmlns:a16="http://schemas.microsoft.com/office/drawing/2014/main" id="{B91A1EC2-7B0F-4BDF-AC46-3237DA8D9010}"/>
              </a:ext>
            </a:extLst>
          </p:cNvPr>
          <p:cNvSpPr txBox="1"/>
          <p:nvPr/>
        </p:nvSpPr>
        <p:spPr>
          <a:xfrm>
            <a:off x="3088120" y="5642616"/>
            <a:ext cx="1647374" cy="369332"/>
          </a:xfrm>
          <a:prstGeom prst="rect">
            <a:avLst/>
          </a:prstGeom>
          <a:noFill/>
        </p:spPr>
        <p:txBody>
          <a:bodyPr wrap="none" rtlCol="0">
            <a:spAutoFit/>
          </a:bodyPr>
          <a:lstStyle/>
          <a:p>
            <a:r>
              <a:rPr lang="en-IN" dirty="0"/>
              <a:t>availability_365</a:t>
            </a:r>
          </a:p>
        </p:txBody>
      </p:sp>
    </p:spTree>
    <p:extLst>
      <p:ext uri="{BB962C8B-B14F-4D97-AF65-F5344CB8AC3E}">
        <p14:creationId xmlns:p14="http://schemas.microsoft.com/office/powerpoint/2010/main" val="136028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60E4CA-ED38-4B6D-B2CD-08FD25862E3B}"/>
              </a:ext>
            </a:extLst>
          </p:cNvPr>
          <p:cNvSpPr txBox="1">
            <a:spLocks/>
          </p:cNvSpPr>
          <p:nvPr/>
        </p:nvSpPr>
        <p:spPr>
          <a:xfrm>
            <a:off x="0" y="712210"/>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solidFill>
                  <a:srgbClr val="FFC000"/>
                </a:solidFill>
                <a:latin typeface="OPENSANS"/>
              </a:rPr>
              <a:t>DATA</a:t>
            </a:r>
            <a:r>
              <a:rPr lang="en-US" b="1" dirty="0">
                <a:latin typeface="OPENSANS"/>
              </a:rPr>
              <a:t> PARTITIONING :</a:t>
            </a:r>
            <a:endParaRPr lang="en-IN" sz="3600" b="1" dirty="0">
              <a:latin typeface="OPENSANS"/>
            </a:endParaRPr>
          </a:p>
        </p:txBody>
      </p:sp>
      <p:pic>
        <p:nvPicPr>
          <p:cNvPr id="3" name="Picture 2">
            <a:extLst>
              <a:ext uri="{FF2B5EF4-FFF2-40B4-BE49-F238E27FC236}">
                <a16:creationId xmlns:a16="http://schemas.microsoft.com/office/drawing/2014/main" id="{CF69C5CA-F6FC-4898-BBEE-4EB3177FEE10}"/>
              </a:ext>
            </a:extLst>
          </p:cNvPr>
          <p:cNvPicPr>
            <a:picLocks noChangeAspect="1"/>
          </p:cNvPicPr>
          <p:nvPr/>
        </p:nvPicPr>
        <p:blipFill rotWithShape="1">
          <a:blip r:embed="rId2"/>
          <a:srcRect l="14491" t="60713" r="31335" b="23365"/>
          <a:stretch/>
        </p:blipFill>
        <p:spPr>
          <a:xfrm>
            <a:off x="1087253" y="3398875"/>
            <a:ext cx="9734304" cy="1609301"/>
          </a:xfrm>
          <a:prstGeom prst="rect">
            <a:avLst/>
          </a:prstGeom>
        </p:spPr>
      </p:pic>
      <p:sp>
        <p:nvSpPr>
          <p:cNvPr id="4" name="TextBox 3">
            <a:extLst>
              <a:ext uri="{FF2B5EF4-FFF2-40B4-BE49-F238E27FC236}">
                <a16:creationId xmlns:a16="http://schemas.microsoft.com/office/drawing/2014/main" id="{0C7054F8-4622-48C1-AD08-2735327961AB}"/>
              </a:ext>
            </a:extLst>
          </p:cNvPr>
          <p:cNvSpPr txBox="1"/>
          <p:nvPr/>
        </p:nvSpPr>
        <p:spPr>
          <a:xfrm>
            <a:off x="807868" y="1731145"/>
            <a:ext cx="10293074" cy="923330"/>
          </a:xfrm>
          <a:prstGeom prst="rect">
            <a:avLst/>
          </a:prstGeom>
          <a:noFill/>
        </p:spPr>
        <p:txBody>
          <a:bodyPr wrap="none" rtlCol="0">
            <a:spAutoFit/>
          </a:bodyPr>
          <a:lstStyle/>
          <a:p>
            <a:pPr marL="285750" indent="-285750">
              <a:buFont typeface="Arial" panose="020B0604020202020204" pitchFamily="34" charset="0"/>
              <a:buChar char="•"/>
            </a:pPr>
            <a:r>
              <a:rPr lang="en-IN" dirty="0"/>
              <a:t>We will split/partition the data in to train and test split with 70% and 30% respectively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Here we will be using </a:t>
            </a:r>
            <a:r>
              <a:rPr lang="en-IN" dirty="0" err="1">
                <a:highlight>
                  <a:srgbClr val="FFFF00"/>
                </a:highlight>
              </a:rPr>
              <a:t>RobustScaler</a:t>
            </a:r>
            <a:r>
              <a:rPr lang="en-IN" dirty="0"/>
              <a:t> to scale the data to nullify the effect of outliers present in the dataset</a:t>
            </a:r>
          </a:p>
        </p:txBody>
      </p:sp>
    </p:spTree>
    <p:extLst>
      <p:ext uri="{BB962C8B-B14F-4D97-AF65-F5344CB8AC3E}">
        <p14:creationId xmlns:p14="http://schemas.microsoft.com/office/powerpoint/2010/main" val="1697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BCBDAA-3673-4A7D-9D56-35BB948239D0}"/>
              </a:ext>
            </a:extLst>
          </p:cNvPr>
          <p:cNvSpPr/>
          <p:nvPr/>
        </p:nvSpPr>
        <p:spPr>
          <a:xfrm>
            <a:off x="0" y="-62144"/>
            <a:ext cx="12192000" cy="6920144"/>
          </a:xfrm>
          <a:prstGeom prst="rect">
            <a:avLst/>
          </a:prstGeom>
          <a:solidFill>
            <a:srgbClr val="FF5A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pic>
        <p:nvPicPr>
          <p:cNvPr id="8" name="Picture 7">
            <a:extLst>
              <a:ext uri="{FF2B5EF4-FFF2-40B4-BE49-F238E27FC236}">
                <a16:creationId xmlns:a16="http://schemas.microsoft.com/office/drawing/2014/main" id="{F2294FBC-2838-4907-A3FF-BCEFA388B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730" y="2416945"/>
            <a:ext cx="6370616" cy="3018408"/>
          </a:xfrm>
          <a:prstGeom prst="rect">
            <a:avLst/>
          </a:prstGeom>
        </p:spPr>
      </p:pic>
      <p:sp>
        <p:nvSpPr>
          <p:cNvPr id="4" name="Title 3">
            <a:extLst>
              <a:ext uri="{FF2B5EF4-FFF2-40B4-BE49-F238E27FC236}">
                <a16:creationId xmlns:a16="http://schemas.microsoft.com/office/drawing/2014/main" id="{A2C4F6F3-00D1-40D7-972E-5A9117E8DFAD}"/>
              </a:ext>
            </a:extLst>
          </p:cNvPr>
          <p:cNvSpPr>
            <a:spLocks noGrp="1"/>
          </p:cNvSpPr>
          <p:nvPr>
            <p:ph type="title"/>
          </p:nvPr>
        </p:nvSpPr>
        <p:spPr>
          <a:xfrm>
            <a:off x="-404674" y="97084"/>
            <a:ext cx="10515600" cy="1325563"/>
          </a:xfrm>
        </p:spPr>
        <p:txBody>
          <a:bodyPr>
            <a:noAutofit/>
          </a:bodyPr>
          <a:lstStyle/>
          <a:p>
            <a:r>
              <a:rPr lang="en-IN" sz="2000" b="1" dirty="0">
                <a:solidFill>
                  <a:schemeClr val="bg1"/>
                </a:solidFill>
                <a:latin typeface="Times New Roman" panose="02020603050405020304" pitchFamily="18" charset="0"/>
                <a:cs typeface="Times New Roman" panose="02020603050405020304" pitchFamily="18" charset="0"/>
              </a:rPr>
              <a:t> 	What is </a:t>
            </a:r>
            <a:r>
              <a:rPr lang="en-IN" sz="2000" b="1" dirty="0" err="1">
                <a:solidFill>
                  <a:schemeClr val="bg1"/>
                </a:solidFill>
                <a:latin typeface="Times New Roman" panose="02020603050405020304" pitchFamily="18" charset="0"/>
                <a:cs typeface="Times New Roman" panose="02020603050405020304" pitchFamily="18" charset="0"/>
              </a:rPr>
              <a:t>AirBnB</a:t>
            </a:r>
            <a:r>
              <a:rPr lang="en-IN" sz="2000" b="1" dirty="0">
                <a:solidFill>
                  <a:schemeClr val="bg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D45A91B9-DA5E-4778-A3EE-8DF488D4A216}"/>
              </a:ext>
            </a:extLst>
          </p:cNvPr>
          <p:cNvSpPr>
            <a:spLocks noGrp="1"/>
          </p:cNvSpPr>
          <p:nvPr>
            <p:ph idx="4294967295"/>
          </p:nvPr>
        </p:nvSpPr>
        <p:spPr>
          <a:xfrm>
            <a:off x="1118586" y="5634146"/>
            <a:ext cx="10515600" cy="4351338"/>
          </a:xfrm>
        </p:spPr>
        <p:txBody>
          <a:bodyPr>
            <a:normAutofit/>
          </a:bodyPr>
          <a:lstStyle/>
          <a:p>
            <a:pPr marL="0" indent="0">
              <a:buNone/>
            </a:pPr>
            <a:r>
              <a:rPr lang="en-IN" sz="1600" dirty="0">
                <a:solidFill>
                  <a:schemeClr val="bg1"/>
                </a:solidFill>
                <a:latin typeface="Times New Roman" panose="02020603050405020304" pitchFamily="18" charset="0"/>
                <a:cs typeface="Times New Roman" panose="02020603050405020304" pitchFamily="18" charset="0"/>
              </a:rPr>
              <a:t>   It is a platform that connects people who want to rent out their homes with people who are looking for accommodations in that locale. It currently covers more than 81,000 cities and 191 countries worldwide. The company's name comes from "air mattress Bed &amp; Breakfast.”</a:t>
            </a:r>
          </a:p>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0" name="Title 3">
            <a:extLst>
              <a:ext uri="{FF2B5EF4-FFF2-40B4-BE49-F238E27FC236}">
                <a16:creationId xmlns:a16="http://schemas.microsoft.com/office/drawing/2014/main" id="{D14D76E3-E847-4539-9205-39F8ABA72A93}"/>
              </a:ext>
            </a:extLst>
          </p:cNvPr>
          <p:cNvSpPr txBox="1">
            <a:spLocks/>
          </p:cNvSpPr>
          <p:nvPr/>
        </p:nvSpPr>
        <p:spPr>
          <a:xfrm>
            <a:off x="990600" y="118109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600" dirty="0">
                <a:solidFill>
                  <a:schemeClr val="bg1"/>
                </a:solidFill>
                <a:latin typeface="Times New Roman" panose="02020603050405020304" pitchFamily="18" charset="0"/>
                <a:cs typeface="Times New Roman" panose="02020603050405020304" pitchFamily="18" charset="0"/>
              </a:rPr>
              <a:t> 	Airbnb is an online marketplace for arranging or offering lodging, primarily homestays, or tourism experiences. The company does not own any of the real estate listings, nor does it host events; it acts as a broker, receiving commissions from each booking. The company is based in San Francisco, California, United States.</a:t>
            </a:r>
            <a:br>
              <a:rPr lang="en-IN" sz="1600" dirty="0">
                <a:solidFill>
                  <a:schemeClr val="bg1"/>
                </a:solidFill>
                <a:latin typeface="Times New Roman" panose="02020603050405020304" pitchFamily="18" charset="0"/>
                <a:cs typeface="Times New Roman" panose="02020603050405020304" pitchFamily="18" charset="0"/>
              </a:rPr>
            </a:b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A3CD116-F212-4395-9310-2B845402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518" y="97084"/>
            <a:ext cx="1159364" cy="1159364"/>
          </a:xfrm>
          <a:prstGeom prst="rect">
            <a:avLst/>
          </a:prstGeom>
        </p:spPr>
      </p:pic>
    </p:spTree>
    <p:extLst>
      <p:ext uri="{BB962C8B-B14F-4D97-AF65-F5344CB8AC3E}">
        <p14:creationId xmlns:p14="http://schemas.microsoft.com/office/powerpoint/2010/main" val="4257395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1030866" y="-9248"/>
            <a:ext cx="637083"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33"/>
          <p:cNvSpPr/>
          <p:nvPr/>
        </p:nvSpPr>
        <p:spPr>
          <a:xfrm>
            <a:off x="2112205" y="1379072"/>
            <a:ext cx="391928"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eeform 38"/>
          <p:cNvSpPr/>
          <p:nvPr/>
        </p:nvSpPr>
        <p:spPr>
          <a:xfrm>
            <a:off x="2536169" y="3148773"/>
            <a:ext cx="168482"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p:nvPr/>
        </p:nvSpPr>
        <p:spPr>
          <a:xfrm>
            <a:off x="2112212" y="4769236"/>
            <a:ext cx="391921"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p:nvPr/>
        </p:nvSpPr>
        <p:spPr>
          <a:xfrm>
            <a:off x="1030864" y="6332502"/>
            <a:ext cx="638189"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25"/>
          <p:cNvSpPr/>
          <p:nvPr/>
        </p:nvSpPr>
        <p:spPr>
          <a:xfrm flipH="1">
            <a:off x="11514386" y="-9248"/>
            <a:ext cx="636796"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p:nvPr/>
        </p:nvSpPr>
        <p:spPr>
          <a:xfrm flipH="1">
            <a:off x="10678579" y="1379072"/>
            <a:ext cx="391751"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p:nvPr/>
        </p:nvSpPr>
        <p:spPr>
          <a:xfrm flipH="1">
            <a:off x="10478152" y="3148773"/>
            <a:ext cx="168406"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34"/>
          <p:cNvSpPr/>
          <p:nvPr/>
        </p:nvSpPr>
        <p:spPr>
          <a:xfrm flipH="1">
            <a:off x="10678579" y="4769236"/>
            <a:ext cx="391744"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35"/>
          <p:cNvSpPr/>
          <p:nvPr/>
        </p:nvSpPr>
        <p:spPr>
          <a:xfrm flipH="1">
            <a:off x="11513283" y="6332502"/>
            <a:ext cx="637901"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itle 5"/>
          <p:cNvSpPr txBox="1">
            <a:spLocks/>
          </p:cNvSpPr>
          <p:nvPr/>
        </p:nvSpPr>
        <p:spPr>
          <a:xfrm rot="16200000">
            <a:off x="-2562764" y="2766221"/>
            <a:ext cx="6111536" cy="1325563"/>
          </a:xfrm>
          <a:prstGeom prst="rect">
            <a:avLst/>
          </a:prstGeom>
        </p:spPr>
        <p:txBody>
          <a:bodyPr anchor="ctr">
            <a:normAutofit/>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solidFill>
                  <a:srgbClr val="EDF216"/>
                </a:solidFill>
              </a:rPr>
              <a:t>D</a:t>
            </a:r>
            <a:r>
              <a:rPr lang="en-US" sz="3600" dirty="0">
                <a:solidFill>
                  <a:srgbClr val="EDF216"/>
                </a:solidFill>
              </a:rPr>
              <a:t>ATA</a:t>
            </a:r>
            <a:r>
              <a:rPr lang="en-US" sz="3600" dirty="0">
                <a:solidFill>
                  <a:schemeClr val="tx2"/>
                </a:solidFill>
              </a:rPr>
              <a:t> MODELLING</a:t>
            </a:r>
          </a:p>
        </p:txBody>
      </p:sp>
      <p:sp>
        <p:nvSpPr>
          <p:cNvPr id="6" name="Oval 5"/>
          <p:cNvSpPr/>
          <p:nvPr/>
        </p:nvSpPr>
        <p:spPr>
          <a:xfrm>
            <a:off x="1192482" y="278070"/>
            <a:ext cx="1368152" cy="1368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76558" y="1922640"/>
            <a:ext cx="1368152" cy="1368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876558" y="3567210"/>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92482" y="5211779"/>
            <a:ext cx="1368152" cy="1368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2779397" y="449539"/>
            <a:ext cx="2995195" cy="1015663"/>
            <a:chOff x="4655840" y="219323"/>
            <a:chExt cx="2995195" cy="1015663"/>
          </a:xfrm>
        </p:grpSpPr>
        <p:sp>
          <p:nvSpPr>
            <p:cNvPr id="48" name="TextBox 47"/>
            <p:cNvSpPr txBox="1"/>
            <p:nvPr/>
          </p:nvSpPr>
          <p:spPr>
            <a:xfrm>
              <a:off x="4655840" y="219323"/>
              <a:ext cx="1798056" cy="369332"/>
            </a:xfrm>
            <a:prstGeom prst="rect">
              <a:avLst/>
            </a:prstGeom>
            <a:noFill/>
          </p:spPr>
          <p:txBody>
            <a:bodyPr wrap="none" rtlCol="0">
              <a:spAutoFit/>
            </a:bodyPr>
            <a:lstStyle/>
            <a:p>
              <a:r>
                <a:rPr lang="en-US" b="1" cap="all" dirty="0" err="1">
                  <a:solidFill>
                    <a:schemeClr val="accent6"/>
                  </a:solidFill>
                </a:rPr>
                <a:t>Knn</a:t>
              </a:r>
              <a:r>
                <a:rPr lang="en-US" b="1" cap="all" dirty="0">
                  <a:solidFill>
                    <a:schemeClr val="accent6"/>
                  </a:solidFill>
                </a:rPr>
                <a:t> regressor</a:t>
              </a:r>
            </a:p>
          </p:txBody>
        </p:sp>
        <p:sp>
          <p:nvSpPr>
            <p:cNvPr id="49" name="TextBox 48"/>
            <p:cNvSpPr txBox="1"/>
            <p:nvPr/>
          </p:nvSpPr>
          <p:spPr>
            <a:xfrm>
              <a:off x="4655840" y="588655"/>
              <a:ext cx="2995195" cy="646331"/>
            </a:xfrm>
            <a:prstGeom prst="rect">
              <a:avLst/>
            </a:prstGeom>
            <a:noFill/>
          </p:spPr>
          <p:txBody>
            <a:bodyPr wrap="square" rtlCol="0">
              <a:spAutoFit/>
            </a:bodyPr>
            <a:lstStyle/>
            <a:p>
              <a:pPr algn="just"/>
              <a:r>
                <a:rPr lang="en-US" sz="1200" dirty="0"/>
                <a:t>Based on the closest nearest neighbor distance(Manhattan or Euclidean) it will classify or assign the datapoints.</a:t>
              </a:r>
            </a:p>
          </p:txBody>
        </p:sp>
      </p:grpSp>
      <p:grpSp>
        <p:nvGrpSpPr>
          <p:cNvPr id="51" name="Group 50"/>
          <p:cNvGrpSpPr/>
          <p:nvPr/>
        </p:nvGrpSpPr>
        <p:grpSpPr>
          <a:xfrm>
            <a:off x="3426452" y="2096112"/>
            <a:ext cx="3067203" cy="830997"/>
            <a:chOff x="4655840" y="219323"/>
            <a:chExt cx="3067203" cy="830997"/>
          </a:xfrm>
        </p:grpSpPr>
        <p:sp>
          <p:nvSpPr>
            <p:cNvPr id="52" name="TextBox 51"/>
            <p:cNvSpPr txBox="1"/>
            <p:nvPr/>
          </p:nvSpPr>
          <p:spPr>
            <a:xfrm>
              <a:off x="4655840" y="219323"/>
              <a:ext cx="2139881" cy="369332"/>
            </a:xfrm>
            <a:prstGeom prst="rect">
              <a:avLst/>
            </a:prstGeom>
            <a:noFill/>
          </p:spPr>
          <p:txBody>
            <a:bodyPr wrap="none" rtlCol="0">
              <a:spAutoFit/>
            </a:bodyPr>
            <a:lstStyle/>
            <a:p>
              <a:r>
                <a:rPr lang="en-US" b="1" cap="all" dirty="0">
                  <a:solidFill>
                    <a:schemeClr val="accent5"/>
                  </a:solidFill>
                </a:rPr>
                <a:t>linear regression</a:t>
              </a:r>
            </a:p>
          </p:txBody>
        </p:sp>
        <p:sp>
          <p:nvSpPr>
            <p:cNvPr id="53" name="TextBox 52"/>
            <p:cNvSpPr txBox="1"/>
            <p:nvPr/>
          </p:nvSpPr>
          <p:spPr>
            <a:xfrm>
              <a:off x="4655840" y="588655"/>
              <a:ext cx="3067203" cy="461665"/>
            </a:xfrm>
            <a:prstGeom prst="rect">
              <a:avLst/>
            </a:prstGeom>
            <a:noFill/>
          </p:spPr>
          <p:txBody>
            <a:bodyPr wrap="square" rtlCol="0">
              <a:spAutoFit/>
            </a:bodyPr>
            <a:lstStyle/>
            <a:p>
              <a:pPr algn="just"/>
              <a:r>
                <a:rPr lang="en-US" sz="1200" dirty="0"/>
                <a:t>To capture the linear relationship between the dependent and independent variable.</a:t>
              </a:r>
            </a:p>
          </p:txBody>
        </p:sp>
      </p:grpSp>
      <p:grpSp>
        <p:nvGrpSpPr>
          <p:cNvPr id="54" name="Group 53"/>
          <p:cNvGrpSpPr/>
          <p:nvPr/>
        </p:nvGrpSpPr>
        <p:grpSpPr>
          <a:xfrm>
            <a:off x="3426452" y="3742685"/>
            <a:ext cx="3067203" cy="1015663"/>
            <a:chOff x="4655840" y="219323"/>
            <a:chExt cx="3067203" cy="1015663"/>
          </a:xfrm>
        </p:grpSpPr>
        <p:sp>
          <p:nvSpPr>
            <p:cNvPr id="55" name="TextBox 54"/>
            <p:cNvSpPr txBox="1"/>
            <p:nvPr/>
          </p:nvSpPr>
          <p:spPr>
            <a:xfrm>
              <a:off x="4655840" y="219323"/>
              <a:ext cx="2046522" cy="369332"/>
            </a:xfrm>
            <a:prstGeom prst="rect">
              <a:avLst/>
            </a:prstGeom>
            <a:noFill/>
          </p:spPr>
          <p:txBody>
            <a:bodyPr wrap="none" rtlCol="0">
              <a:spAutoFit/>
            </a:bodyPr>
            <a:lstStyle/>
            <a:p>
              <a:r>
                <a:rPr lang="en-US" b="1" cap="all" dirty="0">
                  <a:solidFill>
                    <a:schemeClr val="accent4"/>
                  </a:solidFill>
                </a:rPr>
                <a:t>ridge regression</a:t>
              </a:r>
            </a:p>
          </p:txBody>
        </p:sp>
        <p:sp>
          <p:nvSpPr>
            <p:cNvPr id="56" name="TextBox 55"/>
            <p:cNvSpPr txBox="1"/>
            <p:nvPr/>
          </p:nvSpPr>
          <p:spPr>
            <a:xfrm>
              <a:off x="4655840" y="588655"/>
              <a:ext cx="3067203" cy="646331"/>
            </a:xfrm>
            <a:prstGeom prst="rect">
              <a:avLst/>
            </a:prstGeom>
            <a:noFill/>
          </p:spPr>
          <p:txBody>
            <a:bodyPr wrap="square" rtlCol="0">
              <a:spAutoFit/>
            </a:bodyPr>
            <a:lstStyle/>
            <a:p>
              <a:pPr algn="just"/>
              <a:r>
                <a:rPr lang="en-US" sz="1200" dirty="0"/>
                <a:t>Regularized Linear model which penalizes the higher coefficients by using alpha parameter to eliminate the overfitting issues.</a:t>
              </a:r>
            </a:p>
          </p:txBody>
        </p:sp>
      </p:grpSp>
      <p:grpSp>
        <p:nvGrpSpPr>
          <p:cNvPr id="57" name="Group 56"/>
          <p:cNvGrpSpPr/>
          <p:nvPr/>
        </p:nvGrpSpPr>
        <p:grpSpPr>
          <a:xfrm>
            <a:off x="2779397" y="5389258"/>
            <a:ext cx="2995195" cy="1384995"/>
            <a:chOff x="4655840" y="219323"/>
            <a:chExt cx="2995195" cy="1384995"/>
          </a:xfrm>
        </p:grpSpPr>
        <p:sp>
          <p:nvSpPr>
            <p:cNvPr id="58" name="TextBox 57"/>
            <p:cNvSpPr txBox="1"/>
            <p:nvPr/>
          </p:nvSpPr>
          <p:spPr>
            <a:xfrm>
              <a:off x="4655840" y="219323"/>
              <a:ext cx="2060949" cy="369332"/>
            </a:xfrm>
            <a:prstGeom prst="rect">
              <a:avLst/>
            </a:prstGeom>
            <a:noFill/>
          </p:spPr>
          <p:txBody>
            <a:bodyPr wrap="none" rtlCol="0">
              <a:spAutoFit/>
            </a:bodyPr>
            <a:lstStyle/>
            <a:p>
              <a:r>
                <a:rPr lang="en-US" b="1" cap="all" dirty="0">
                  <a:solidFill>
                    <a:schemeClr val="accent3"/>
                  </a:solidFill>
                </a:rPr>
                <a:t>Lasso regression</a:t>
              </a:r>
            </a:p>
          </p:txBody>
        </p:sp>
        <p:sp>
          <p:nvSpPr>
            <p:cNvPr id="59" name="TextBox 58"/>
            <p:cNvSpPr txBox="1"/>
            <p:nvPr/>
          </p:nvSpPr>
          <p:spPr>
            <a:xfrm>
              <a:off x="4655840" y="588655"/>
              <a:ext cx="2995195" cy="1015663"/>
            </a:xfrm>
            <a:prstGeom prst="rect">
              <a:avLst/>
            </a:prstGeom>
            <a:noFill/>
          </p:spPr>
          <p:txBody>
            <a:bodyPr wrap="square" rtlCol="0">
              <a:spAutoFit/>
            </a:bodyPr>
            <a:lstStyle/>
            <a:p>
              <a:pPr algn="just"/>
              <a:r>
                <a:rPr lang="en-US" sz="1200" dirty="0"/>
                <a:t>Least Absolute Shrinkage Selective Operator which penalizes the higher coefficients by using the parameter alpha to eliminate the overfitting issues and helps with  feature selection</a:t>
              </a:r>
            </a:p>
          </p:txBody>
        </p:sp>
      </p:grpSp>
      <p:sp>
        <p:nvSpPr>
          <p:cNvPr id="27" name="Oval 26"/>
          <p:cNvSpPr/>
          <p:nvPr/>
        </p:nvSpPr>
        <p:spPr>
          <a:xfrm flipH="1">
            <a:off x="10622104" y="278070"/>
            <a:ext cx="1367535" cy="13681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flipH="1">
            <a:off x="9938336" y="1922640"/>
            <a:ext cx="1367535" cy="1368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flipH="1">
            <a:off x="9938336" y="3567210"/>
            <a:ext cx="1367535" cy="136815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flipH="1">
            <a:off x="10622104" y="5211779"/>
            <a:ext cx="1367535" cy="136815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7320966" y="449539"/>
            <a:ext cx="2995195" cy="830997"/>
            <a:chOff x="4655840" y="219323"/>
            <a:chExt cx="2995195" cy="830997"/>
          </a:xfrm>
        </p:grpSpPr>
        <p:sp>
          <p:nvSpPr>
            <p:cNvPr id="38" name="TextBox 37"/>
            <p:cNvSpPr txBox="1"/>
            <p:nvPr/>
          </p:nvSpPr>
          <p:spPr>
            <a:xfrm>
              <a:off x="4655840" y="219323"/>
              <a:ext cx="1927964" cy="369332"/>
            </a:xfrm>
            <a:prstGeom prst="rect">
              <a:avLst/>
            </a:prstGeom>
            <a:noFill/>
          </p:spPr>
          <p:txBody>
            <a:bodyPr wrap="none" rtlCol="0">
              <a:spAutoFit/>
            </a:bodyPr>
            <a:lstStyle/>
            <a:p>
              <a:r>
                <a:rPr lang="en-US" b="1" cap="all" dirty="0" err="1">
                  <a:solidFill>
                    <a:schemeClr val="tx2"/>
                  </a:solidFill>
                </a:rPr>
                <a:t>Svr</a:t>
              </a:r>
              <a:r>
                <a:rPr lang="en-US" b="1" cap="all" dirty="0">
                  <a:solidFill>
                    <a:schemeClr val="tx2"/>
                  </a:solidFill>
                </a:rPr>
                <a:t> – </a:t>
              </a:r>
              <a:r>
                <a:rPr lang="en-US" b="1" cap="all" dirty="0" err="1">
                  <a:solidFill>
                    <a:schemeClr val="tx2"/>
                  </a:solidFill>
                </a:rPr>
                <a:t>rbf</a:t>
              </a:r>
              <a:r>
                <a:rPr lang="en-US" b="1" cap="all" dirty="0">
                  <a:solidFill>
                    <a:schemeClr val="tx2"/>
                  </a:solidFill>
                </a:rPr>
                <a:t> kernel</a:t>
              </a:r>
            </a:p>
          </p:txBody>
        </p:sp>
        <p:sp>
          <p:nvSpPr>
            <p:cNvPr id="40" name="TextBox 39"/>
            <p:cNvSpPr txBox="1"/>
            <p:nvPr/>
          </p:nvSpPr>
          <p:spPr>
            <a:xfrm>
              <a:off x="4655840" y="588655"/>
              <a:ext cx="2995195" cy="461665"/>
            </a:xfrm>
            <a:prstGeom prst="rect">
              <a:avLst/>
            </a:prstGeom>
            <a:noFill/>
          </p:spPr>
          <p:txBody>
            <a:bodyPr wrap="square" rtlCol="0">
              <a:spAutoFit/>
            </a:bodyPr>
            <a:lstStyle/>
            <a:p>
              <a:pPr algn="just"/>
              <a:r>
                <a:rPr lang="en-US" sz="1200" dirty="0"/>
                <a:t>Support Vector Regressor with the Radial Bias Function Kernel.</a:t>
              </a:r>
            </a:p>
          </p:txBody>
        </p:sp>
      </p:grpSp>
      <p:grpSp>
        <p:nvGrpSpPr>
          <p:cNvPr id="41" name="Group 40"/>
          <p:cNvGrpSpPr/>
          <p:nvPr/>
        </p:nvGrpSpPr>
        <p:grpSpPr>
          <a:xfrm>
            <a:off x="7320966" y="5215158"/>
            <a:ext cx="2995195" cy="1569661"/>
            <a:chOff x="4655840" y="219323"/>
            <a:chExt cx="2995195" cy="1569661"/>
          </a:xfrm>
        </p:grpSpPr>
        <p:sp>
          <p:nvSpPr>
            <p:cNvPr id="42" name="TextBox 41"/>
            <p:cNvSpPr txBox="1"/>
            <p:nvPr/>
          </p:nvSpPr>
          <p:spPr>
            <a:xfrm>
              <a:off x="4655840" y="219323"/>
              <a:ext cx="2261517" cy="369332"/>
            </a:xfrm>
            <a:prstGeom prst="rect">
              <a:avLst/>
            </a:prstGeom>
            <a:noFill/>
          </p:spPr>
          <p:txBody>
            <a:bodyPr wrap="none" rtlCol="0">
              <a:spAutoFit/>
            </a:bodyPr>
            <a:lstStyle/>
            <a:p>
              <a:r>
                <a:rPr lang="en-US" b="1" cap="all" dirty="0">
                  <a:solidFill>
                    <a:schemeClr val="accent1">
                      <a:lumMod val="75000"/>
                    </a:schemeClr>
                  </a:solidFill>
                </a:rPr>
                <a:t>gradient Boosting</a:t>
              </a:r>
            </a:p>
          </p:txBody>
        </p:sp>
        <p:sp>
          <p:nvSpPr>
            <p:cNvPr id="43" name="TextBox 42"/>
            <p:cNvSpPr txBox="1"/>
            <p:nvPr/>
          </p:nvSpPr>
          <p:spPr>
            <a:xfrm>
              <a:off x="4655840" y="588655"/>
              <a:ext cx="2995195" cy="1200329"/>
            </a:xfrm>
            <a:prstGeom prst="rect">
              <a:avLst/>
            </a:prstGeom>
            <a:noFill/>
          </p:spPr>
          <p:txBody>
            <a:bodyPr wrap="square" rtlCol="0">
              <a:spAutoFit/>
            </a:bodyPr>
            <a:lstStyle/>
            <a:p>
              <a:pPr algn="just"/>
              <a:r>
                <a:rPr lang="en-US" sz="1200" dirty="0"/>
                <a:t>Stochastic Gradient Boosting Regressor in which all the weak learners will be combined to forma a strong learner. Here decision tree is the base estimator and all estimators are dependent on each other(learns by residuals of the previous decision tree)</a:t>
              </a:r>
            </a:p>
          </p:txBody>
        </p:sp>
      </p:grpSp>
      <p:grpSp>
        <p:nvGrpSpPr>
          <p:cNvPr id="45" name="Group 44"/>
          <p:cNvGrpSpPr/>
          <p:nvPr/>
        </p:nvGrpSpPr>
        <p:grpSpPr>
          <a:xfrm>
            <a:off x="6800298" y="2096112"/>
            <a:ext cx="3067203" cy="830997"/>
            <a:chOff x="4655840" y="219323"/>
            <a:chExt cx="3067203" cy="830997"/>
          </a:xfrm>
        </p:grpSpPr>
        <p:sp>
          <p:nvSpPr>
            <p:cNvPr id="50" name="TextBox 49"/>
            <p:cNvSpPr txBox="1"/>
            <p:nvPr/>
          </p:nvSpPr>
          <p:spPr>
            <a:xfrm>
              <a:off x="4655840" y="219323"/>
              <a:ext cx="1727524" cy="369332"/>
            </a:xfrm>
            <a:prstGeom prst="rect">
              <a:avLst/>
            </a:prstGeom>
            <a:noFill/>
          </p:spPr>
          <p:txBody>
            <a:bodyPr wrap="none" rtlCol="0">
              <a:spAutoFit/>
            </a:bodyPr>
            <a:lstStyle/>
            <a:p>
              <a:r>
                <a:rPr lang="en-US" b="1" cap="all" dirty="0"/>
                <a:t>Decision trees</a:t>
              </a:r>
            </a:p>
          </p:txBody>
        </p:sp>
        <p:sp>
          <p:nvSpPr>
            <p:cNvPr id="60" name="TextBox 59"/>
            <p:cNvSpPr txBox="1"/>
            <p:nvPr/>
          </p:nvSpPr>
          <p:spPr>
            <a:xfrm>
              <a:off x="4655840" y="588655"/>
              <a:ext cx="3067203" cy="461665"/>
            </a:xfrm>
            <a:prstGeom prst="rect">
              <a:avLst/>
            </a:prstGeom>
            <a:noFill/>
          </p:spPr>
          <p:txBody>
            <a:bodyPr wrap="square" rtlCol="0">
              <a:spAutoFit/>
            </a:bodyPr>
            <a:lstStyle/>
            <a:p>
              <a:pPr algn="just"/>
              <a:r>
                <a:rPr lang="en-US" sz="1200" dirty="0"/>
                <a:t>Based on </a:t>
              </a:r>
              <a:r>
                <a:rPr lang="en-US" sz="1200" dirty="0" err="1"/>
                <a:t>gini</a:t>
              </a:r>
              <a:r>
                <a:rPr lang="en-US" sz="1200" dirty="0"/>
                <a:t> index a split will be made at each node to completely classify the data.</a:t>
              </a:r>
            </a:p>
          </p:txBody>
        </p:sp>
      </p:grpSp>
      <p:grpSp>
        <p:nvGrpSpPr>
          <p:cNvPr id="61" name="Group 60"/>
          <p:cNvGrpSpPr/>
          <p:nvPr/>
        </p:nvGrpSpPr>
        <p:grpSpPr>
          <a:xfrm>
            <a:off x="6855626" y="3433006"/>
            <a:ext cx="3067203" cy="1384995"/>
            <a:chOff x="4655840" y="219323"/>
            <a:chExt cx="3067203" cy="1384995"/>
          </a:xfrm>
        </p:grpSpPr>
        <p:sp>
          <p:nvSpPr>
            <p:cNvPr id="62" name="TextBox 61"/>
            <p:cNvSpPr txBox="1"/>
            <p:nvPr/>
          </p:nvSpPr>
          <p:spPr>
            <a:xfrm>
              <a:off x="4655840" y="219323"/>
              <a:ext cx="1882503" cy="369332"/>
            </a:xfrm>
            <a:prstGeom prst="rect">
              <a:avLst/>
            </a:prstGeom>
            <a:noFill/>
          </p:spPr>
          <p:txBody>
            <a:bodyPr wrap="none" rtlCol="0">
              <a:spAutoFit/>
            </a:bodyPr>
            <a:lstStyle/>
            <a:p>
              <a:r>
                <a:rPr lang="en-US" b="1" cap="all" dirty="0">
                  <a:solidFill>
                    <a:schemeClr val="accent3">
                      <a:lumMod val="75000"/>
                    </a:schemeClr>
                  </a:solidFill>
                </a:rPr>
                <a:t>Random forest</a:t>
              </a:r>
            </a:p>
          </p:txBody>
        </p:sp>
        <p:sp>
          <p:nvSpPr>
            <p:cNvPr id="63" name="TextBox 62"/>
            <p:cNvSpPr txBox="1"/>
            <p:nvPr/>
          </p:nvSpPr>
          <p:spPr>
            <a:xfrm>
              <a:off x="4655840" y="588655"/>
              <a:ext cx="3067203" cy="1015663"/>
            </a:xfrm>
            <a:prstGeom prst="rect">
              <a:avLst/>
            </a:prstGeom>
            <a:noFill/>
          </p:spPr>
          <p:txBody>
            <a:bodyPr wrap="square" rtlCol="0">
              <a:spAutoFit/>
            </a:bodyPr>
            <a:lstStyle/>
            <a:p>
              <a:pPr algn="just"/>
              <a:r>
                <a:rPr lang="en-US" sz="1200" dirty="0"/>
                <a:t>Utilizes bagging (bootstrapping and aggregating) strategy with base estimator as decision tree and creates a n number of trees based on which the model predicts. Here all the trees are independent to each other.</a:t>
              </a:r>
            </a:p>
          </p:txBody>
        </p:sp>
      </p:grpSp>
      <p:sp>
        <p:nvSpPr>
          <p:cNvPr id="64" name="Oval 63"/>
          <p:cNvSpPr/>
          <p:nvPr/>
        </p:nvSpPr>
        <p:spPr>
          <a:xfrm>
            <a:off x="1363950" y="449539"/>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48027" y="209975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048027" y="3733033"/>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363950"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109495" y="209173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109496" y="3741505"/>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1965657">
            <a:off x="10793263"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789095" y="449539"/>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hape 2545"/>
          <p:cNvSpPr/>
          <p:nvPr/>
        </p:nvSpPr>
        <p:spPr>
          <a:xfrm>
            <a:off x="2276902" y="2320612"/>
            <a:ext cx="567464" cy="567464"/>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5" name="Shape 2604"/>
          <p:cNvSpPr/>
          <p:nvPr/>
        </p:nvSpPr>
        <p:spPr>
          <a:xfrm>
            <a:off x="2308245" y="4036392"/>
            <a:ext cx="504777" cy="412999"/>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79" name="Shape 2847"/>
          <p:cNvSpPr/>
          <p:nvPr/>
        </p:nvSpPr>
        <p:spPr>
          <a:xfrm>
            <a:off x="1623736" y="5673749"/>
            <a:ext cx="505641" cy="505636"/>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3" name="Picture 2">
            <a:extLst>
              <a:ext uri="{FF2B5EF4-FFF2-40B4-BE49-F238E27FC236}">
                <a16:creationId xmlns:a16="http://schemas.microsoft.com/office/drawing/2014/main" id="{317F5086-A1E6-4993-9903-728A2EE9A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323" y="2263581"/>
            <a:ext cx="700699" cy="700699"/>
          </a:xfrm>
          <a:prstGeom prst="rect">
            <a:avLst/>
          </a:prstGeom>
        </p:spPr>
      </p:pic>
      <p:pic>
        <p:nvPicPr>
          <p:cNvPr id="5" name="Picture 4">
            <a:extLst>
              <a:ext uri="{FF2B5EF4-FFF2-40B4-BE49-F238E27FC236}">
                <a16:creationId xmlns:a16="http://schemas.microsoft.com/office/drawing/2014/main" id="{F5AD9449-4D53-4AB5-A033-9F0040FBD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2156" y="3936813"/>
            <a:ext cx="760866" cy="583783"/>
          </a:xfrm>
          <a:prstGeom prst="rect">
            <a:avLst/>
          </a:prstGeom>
        </p:spPr>
      </p:pic>
      <p:pic>
        <p:nvPicPr>
          <p:cNvPr id="8" name="Picture 7">
            <a:extLst>
              <a:ext uri="{FF2B5EF4-FFF2-40B4-BE49-F238E27FC236}">
                <a16:creationId xmlns:a16="http://schemas.microsoft.com/office/drawing/2014/main" id="{B1B0DF13-EC29-4FB8-8C5D-D4CF97715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848" y="2254541"/>
            <a:ext cx="687570" cy="687570"/>
          </a:xfrm>
          <a:prstGeom prst="rect">
            <a:avLst/>
          </a:prstGeom>
        </p:spPr>
      </p:pic>
      <p:pic>
        <p:nvPicPr>
          <p:cNvPr id="80" name="Picture 79">
            <a:extLst>
              <a:ext uri="{FF2B5EF4-FFF2-40B4-BE49-F238E27FC236}">
                <a16:creationId xmlns:a16="http://schemas.microsoft.com/office/drawing/2014/main" id="{3FE45ABB-3816-470C-92E4-40D626171C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848" y="3888318"/>
            <a:ext cx="687570" cy="687570"/>
          </a:xfrm>
          <a:prstGeom prst="rect">
            <a:avLst/>
          </a:prstGeom>
        </p:spPr>
      </p:pic>
      <p:pic>
        <p:nvPicPr>
          <p:cNvPr id="81" name="Picture 80">
            <a:extLst>
              <a:ext uri="{FF2B5EF4-FFF2-40B4-BE49-F238E27FC236}">
                <a16:creationId xmlns:a16="http://schemas.microsoft.com/office/drawing/2014/main" id="{75CA4BFB-2DC5-4384-BD41-26B02B7B3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2790" y="5552069"/>
            <a:ext cx="687570" cy="687570"/>
          </a:xfrm>
          <a:prstGeom prst="rect">
            <a:avLst/>
          </a:prstGeom>
        </p:spPr>
      </p:pic>
      <p:pic>
        <p:nvPicPr>
          <p:cNvPr id="14" name="Picture 13">
            <a:extLst>
              <a:ext uri="{FF2B5EF4-FFF2-40B4-BE49-F238E27FC236}">
                <a16:creationId xmlns:a16="http://schemas.microsoft.com/office/drawing/2014/main" id="{9067283F-0274-4185-853F-DEBAAB23F2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449" y="518407"/>
            <a:ext cx="948433" cy="948433"/>
          </a:xfrm>
          <a:prstGeom prst="rect">
            <a:avLst/>
          </a:prstGeom>
        </p:spPr>
      </p:pic>
      <p:pic>
        <p:nvPicPr>
          <p:cNvPr id="16" name="Picture 15">
            <a:extLst>
              <a:ext uri="{FF2B5EF4-FFF2-40B4-BE49-F238E27FC236}">
                <a16:creationId xmlns:a16="http://schemas.microsoft.com/office/drawing/2014/main" id="{B4C058D8-6C69-4ED0-9E61-9026EF771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2008" y="609987"/>
            <a:ext cx="540261" cy="577350"/>
          </a:xfrm>
          <a:prstGeom prst="rect">
            <a:avLst/>
          </a:prstGeom>
        </p:spPr>
      </p:pic>
      <p:sp>
        <p:nvSpPr>
          <p:cNvPr id="82" name="Shape 2587">
            <a:extLst>
              <a:ext uri="{FF2B5EF4-FFF2-40B4-BE49-F238E27FC236}">
                <a16:creationId xmlns:a16="http://schemas.microsoft.com/office/drawing/2014/main" id="{1604158C-5540-4290-BEB2-674C5151A471}"/>
              </a:ext>
            </a:extLst>
          </p:cNvPr>
          <p:cNvSpPr/>
          <p:nvPr/>
        </p:nvSpPr>
        <p:spPr>
          <a:xfrm>
            <a:off x="10973022" y="5599333"/>
            <a:ext cx="570568" cy="57056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469548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2694024" y="-9248"/>
            <a:ext cx="637083"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33"/>
          <p:cNvSpPr/>
          <p:nvPr/>
        </p:nvSpPr>
        <p:spPr>
          <a:xfrm>
            <a:off x="3775363" y="1379072"/>
            <a:ext cx="391928"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eeform 38"/>
          <p:cNvSpPr/>
          <p:nvPr/>
        </p:nvSpPr>
        <p:spPr>
          <a:xfrm>
            <a:off x="4199327" y="3148773"/>
            <a:ext cx="168482"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p:nvPr/>
        </p:nvSpPr>
        <p:spPr>
          <a:xfrm>
            <a:off x="3775370" y="4769236"/>
            <a:ext cx="391921"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p:nvPr/>
        </p:nvSpPr>
        <p:spPr>
          <a:xfrm>
            <a:off x="2694022" y="6332502"/>
            <a:ext cx="638189"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2855640" y="278070"/>
            <a:ext cx="1368152" cy="1368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39716" y="1922640"/>
            <a:ext cx="1368152" cy="1368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39716" y="3567210"/>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55640" y="5211779"/>
            <a:ext cx="1368152" cy="1368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5"/>
          <p:cNvSpPr txBox="1">
            <a:spLocks/>
          </p:cNvSpPr>
          <p:nvPr/>
        </p:nvSpPr>
        <p:spPr>
          <a:xfrm rot="16200000">
            <a:off x="-1651706" y="2766220"/>
            <a:ext cx="6111536" cy="1325563"/>
          </a:xfrm>
          <a:prstGeom prst="rect">
            <a:avLst/>
          </a:prstGeom>
        </p:spPr>
        <p:txBody>
          <a:bodyPr anchor="ctr">
            <a:normAutofit/>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400" dirty="0">
                <a:solidFill>
                  <a:srgbClr val="EDF216"/>
                </a:solidFill>
              </a:rPr>
              <a:t>Data</a:t>
            </a:r>
            <a:r>
              <a:rPr lang="en-US" sz="4400" dirty="0">
                <a:solidFill>
                  <a:schemeClr val="tx2"/>
                </a:solidFill>
              </a:rPr>
              <a:t> modelling </a:t>
            </a:r>
          </a:p>
        </p:txBody>
      </p:sp>
      <p:grpSp>
        <p:nvGrpSpPr>
          <p:cNvPr id="46" name="Group 45"/>
          <p:cNvGrpSpPr/>
          <p:nvPr/>
        </p:nvGrpSpPr>
        <p:grpSpPr>
          <a:xfrm>
            <a:off x="4655840" y="278070"/>
            <a:ext cx="3816424" cy="1200329"/>
            <a:chOff x="4655840" y="219323"/>
            <a:chExt cx="3816424" cy="1200329"/>
          </a:xfrm>
        </p:grpSpPr>
        <p:sp>
          <p:nvSpPr>
            <p:cNvPr id="48" name="TextBox 47"/>
            <p:cNvSpPr txBox="1"/>
            <p:nvPr/>
          </p:nvSpPr>
          <p:spPr>
            <a:xfrm>
              <a:off x="4655840" y="219323"/>
              <a:ext cx="1299971" cy="369332"/>
            </a:xfrm>
            <a:prstGeom prst="rect">
              <a:avLst/>
            </a:prstGeom>
            <a:noFill/>
          </p:spPr>
          <p:txBody>
            <a:bodyPr wrap="none" rtlCol="0">
              <a:spAutoFit/>
            </a:bodyPr>
            <a:lstStyle/>
            <a:p>
              <a:r>
                <a:rPr lang="en-US" b="1" cap="all" dirty="0">
                  <a:solidFill>
                    <a:schemeClr val="accent6"/>
                  </a:solidFill>
                </a:rPr>
                <a:t>Linear </a:t>
              </a:r>
              <a:r>
                <a:rPr lang="en-US" b="1" cap="all" dirty="0" err="1">
                  <a:solidFill>
                    <a:schemeClr val="accent6"/>
                  </a:solidFill>
                </a:rPr>
                <a:t>svr</a:t>
              </a:r>
              <a:endParaRPr lang="en-US" b="1" cap="all" dirty="0">
                <a:solidFill>
                  <a:schemeClr val="accent6"/>
                </a:solidFill>
              </a:endParaRPr>
            </a:p>
          </p:txBody>
        </p:sp>
        <p:sp>
          <p:nvSpPr>
            <p:cNvPr id="49" name="TextBox 48"/>
            <p:cNvSpPr txBox="1"/>
            <p:nvPr/>
          </p:nvSpPr>
          <p:spPr>
            <a:xfrm>
              <a:off x="4655840" y="588655"/>
              <a:ext cx="3816424" cy="830997"/>
            </a:xfrm>
            <a:prstGeom prst="rect">
              <a:avLst/>
            </a:prstGeom>
            <a:noFill/>
          </p:spPr>
          <p:txBody>
            <a:bodyPr wrap="square" rtlCol="0">
              <a:spAutoFit/>
            </a:bodyPr>
            <a:lstStyle/>
            <a:p>
              <a:pPr algn="just"/>
              <a:r>
                <a:rPr lang="en-US" sz="1200" dirty="0"/>
                <a:t>Linear Support Vector Regressor for the regression tasks.</a:t>
              </a:r>
            </a:p>
            <a:p>
              <a:pPr algn="just"/>
              <a:r>
                <a:rPr lang="en-US" sz="1200" dirty="0"/>
                <a:t>It</a:t>
              </a:r>
              <a:r>
                <a:rPr lang="en-IN" sz="1200" dirty="0"/>
                <a:t> implements an original proprietary version of a cutting plane algorithm for designing a linear support vector machine</a:t>
              </a:r>
              <a:endParaRPr lang="en-US" sz="1200" dirty="0"/>
            </a:p>
          </p:txBody>
        </p:sp>
      </p:grpSp>
      <p:grpSp>
        <p:nvGrpSpPr>
          <p:cNvPr id="51" name="Group 50"/>
          <p:cNvGrpSpPr/>
          <p:nvPr/>
        </p:nvGrpSpPr>
        <p:grpSpPr>
          <a:xfrm>
            <a:off x="5305825" y="1639934"/>
            <a:ext cx="3816424" cy="1384995"/>
            <a:chOff x="4655840" y="219323"/>
            <a:chExt cx="3816424" cy="1384995"/>
          </a:xfrm>
        </p:grpSpPr>
        <p:sp>
          <p:nvSpPr>
            <p:cNvPr id="52" name="TextBox 51"/>
            <p:cNvSpPr txBox="1"/>
            <p:nvPr/>
          </p:nvSpPr>
          <p:spPr>
            <a:xfrm>
              <a:off x="4655840" y="219323"/>
              <a:ext cx="3098669" cy="369332"/>
            </a:xfrm>
            <a:prstGeom prst="rect">
              <a:avLst/>
            </a:prstGeom>
            <a:noFill/>
          </p:spPr>
          <p:txBody>
            <a:bodyPr wrap="none" rtlCol="0">
              <a:spAutoFit/>
            </a:bodyPr>
            <a:lstStyle/>
            <a:p>
              <a:r>
                <a:rPr lang="en-US" b="1" cap="all" dirty="0">
                  <a:solidFill>
                    <a:schemeClr val="accent5"/>
                  </a:solidFill>
                </a:rPr>
                <a:t>Artificial neural network</a:t>
              </a:r>
            </a:p>
          </p:txBody>
        </p:sp>
        <p:sp>
          <p:nvSpPr>
            <p:cNvPr id="53" name="TextBox 52"/>
            <p:cNvSpPr txBox="1"/>
            <p:nvPr/>
          </p:nvSpPr>
          <p:spPr>
            <a:xfrm>
              <a:off x="4655840" y="588655"/>
              <a:ext cx="3816424" cy="1015663"/>
            </a:xfrm>
            <a:prstGeom prst="rect">
              <a:avLst/>
            </a:prstGeom>
            <a:noFill/>
          </p:spPr>
          <p:txBody>
            <a:bodyPr wrap="square" rtlCol="0">
              <a:spAutoFit/>
            </a:bodyPr>
            <a:lstStyle/>
            <a:p>
              <a:pPr algn="just"/>
              <a:r>
                <a:rPr lang="en-IN" sz="1200" dirty="0"/>
                <a:t>Artificial Neural networks (ANN) are computational algorithms. It intended to simulate the </a:t>
              </a:r>
              <a:r>
                <a:rPr lang="en-IN" sz="1200" dirty="0" err="1"/>
                <a:t>behavior</a:t>
              </a:r>
              <a:r>
                <a:rPr lang="en-IN" sz="1200" dirty="0"/>
                <a:t> of biological systems composed of “neurons” and inspired by an central nervous systems. It is capable of machine learning as well as pattern recognition</a:t>
              </a:r>
              <a:endParaRPr lang="en-US" sz="1200" dirty="0"/>
            </a:p>
          </p:txBody>
        </p:sp>
      </p:grpSp>
      <p:grpSp>
        <p:nvGrpSpPr>
          <p:cNvPr id="54" name="Group 53"/>
          <p:cNvGrpSpPr/>
          <p:nvPr/>
        </p:nvGrpSpPr>
        <p:grpSpPr>
          <a:xfrm>
            <a:off x="5519936" y="3571216"/>
            <a:ext cx="3816424" cy="1384995"/>
            <a:chOff x="4655840" y="219323"/>
            <a:chExt cx="3816424" cy="1384995"/>
          </a:xfrm>
        </p:grpSpPr>
        <p:sp>
          <p:nvSpPr>
            <p:cNvPr id="55" name="TextBox 54"/>
            <p:cNvSpPr txBox="1"/>
            <p:nvPr/>
          </p:nvSpPr>
          <p:spPr>
            <a:xfrm>
              <a:off x="4655840" y="219323"/>
              <a:ext cx="2734788" cy="369332"/>
            </a:xfrm>
            <a:prstGeom prst="rect">
              <a:avLst/>
            </a:prstGeom>
            <a:noFill/>
          </p:spPr>
          <p:txBody>
            <a:bodyPr wrap="none" rtlCol="0">
              <a:spAutoFit/>
            </a:bodyPr>
            <a:lstStyle/>
            <a:p>
              <a:r>
                <a:rPr lang="en-US" b="1" cap="all" dirty="0">
                  <a:solidFill>
                    <a:schemeClr val="accent4"/>
                  </a:solidFill>
                </a:rPr>
                <a:t>Polynomial regression</a:t>
              </a:r>
            </a:p>
          </p:txBody>
        </p:sp>
        <p:sp>
          <p:nvSpPr>
            <p:cNvPr id="56" name="TextBox 55"/>
            <p:cNvSpPr txBox="1"/>
            <p:nvPr/>
          </p:nvSpPr>
          <p:spPr>
            <a:xfrm>
              <a:off x="4655840" y="588655"/>
              <a:ext cx="3816424" cy="1015663"/>
            </a:xfrm>
            <a:prstGeom prst="rect">
              <a:avLst/>
            </a:prstGeom>
            <a:noFill/>
          </p:spPr>
          <p:txBody>
            <a:bodyPr wrap="square" rtlCol="0">
              <a:spAutoFit/>
            </a:bodyPr>
            <a:lstStyle/>
            <a:p>
              <a:pPr algn="just"/>
              <a:r>
                <a:rPr lang="en-IN" sz="1200" dirty="0"/>
                <a:t>polynomial regression is a form of regression analysis in which the relationship between the independent variable x and the dependent variable y is modelled as an nth degree polynomial in x. it fits a nonlinear relationship between x and y, denoted E(y |x)</a:t>
              </a:r>
              <a:endParaRPr lang="en-US" sz="1200" dirty="0"/>
            </a:p>
          </p:txBody>
        </p:sp>
      </p:grpSp>
      <p:grpSp>
        <p:nvGrpSpPr>
          <p:cNvPr id="57" name="Group 56"/>
          <p:cNvGrpSpPr/>
          <p:nvPr/>
        </p:nvGrpSpPr>
        <p:grpSpPr>
          <a:xfrm>
            <a:off x="4655840" y="5217789"/>
            <a:ext cx="3816424" cy="1200329"/>
            <a:chOff x="4655840" y="219323"/>
            <a:chExt cx="3816424" cy="1200329"/>
          </a:xfrm>
        </p:grpSpPr>
        <p:sp>
          <p:nvSpPr>
            <p:cNvPr id="58" name="TextBox 57"/>
            <p:cNvSpPr txBox="1"/>
            <p:nvPr/>
          </p:nvSpPr>
          <p:spPr>
            <a:xfrm>
              <a:off x="4655840" y="219323"/>
              <a:ext cx="2317173" cy="369332"/>
            </a:xfrm>
            <a:prstGeom prst="rect">
              <a:avLst/>
            </a:prstGeom>
            <a:noFill/>
          </p:spPr>
          <p:txBody>
            <a:bodyPr wrap="none" rtlCol="0">
              <a:spAutoFit/>
            </a:bodyPr>
            <a:lstStyle/>
            <a:p>
              <a:r>
                <a:rPr lang="en-US" b="1" cap="all" dirty="0">
                  <a:solidFill>
                    <a:schemeClr val="accent2"/>
                  </a:solidFill>
                </a:rPr>
                <a:t>K means clustering</a:t>
              </a:r>
            </a:p>
          </p:txBody>
        </p:sp>
        <p:sp>
          <p:nvSpPr>
            <p:cNvPr id="59" name="TextBox 58"/>
            <p:cNvSpPr txBox="1"/>
            <p:nvPr/>
          </p:nvSpPr>
          <p:spPr>
            <a:xfrm>
              <a:off x="4655840" y="588655"/>
              <a:ext cx="3816424" cy="830997"/>
            </a:xfrm>
            <a:prstGeom prst="rect">
              <a:avLst/>
            </a:prstGeom>
            <a:noFill/>
          </p:spPr>
          <p:txBody>
            <a:bodyPr wrap="square" rtlCol="0">
              <a:spAutoFit/>
            </a:bodyPr>
            <a:lstStyle/>
            <a:p>
              <a:pPr algn="just"/>
              <a:r>
                <a:rPr lang="en-IN" sz="1200" dirty="0"/>
                <a:t>k-means clustering aims to partition n observations into k clusters in which each observation belongs to the cluster with the nearest mean, serving as a prototype of the cluster.</a:t>
              </a:r>
              <a:endParaRPr lang="en-US" sz="1200" dirty="0"/>
            </a:p>
          </p:txBody>
        </p:sp>
      </p:grpSp>
      <p:sp>
        <p:nvSpPr>
          <p:cNvPr id="60" name="Oval 59"/>
          <p:cNvSpPr/>
          <p:nvPr/>
        </p:nvSpPr>
        <p:spPr>
          <a:xfrm>
            <a:off x="3027109" y="449539"/>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711185" y="2099757"/>
            <a:ext cx="1025215" cy="1025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711185" y="3733033"/>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034793"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0F45ECF-1D93-448B-920B-70CE36779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623" y="2028426"/>
            <a:ext cx="1156579" cy="1156579"/>
          </a:xfrm>
          <a:prstGeom prst="rect">
            <a:avLst/>
          </a:prstGeom>
        </p:spPr>
      </p:pic>
      <p:pic>
        <p:nvPicPr>
          <p:cNvPr id="5" name="Picture 4">
            <a:extLst>
              <a:ext uri="{FF2B5EF4-FFF2-40B4-BE49-F238E27FC236}">
                <a16:creationId xmlns:a16="http://schemas.microsoft.com/office/drawing/2014/main" id="{F981C18C-2CF4-4410-B4CF-9DF28059B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3567" y="5528145"/>
            <a:ext cx="750249" cy="750249"/>
          </a:xfrm>
          <a:prstGeom prst="rect">
            <a:avLst/>
          </a:prstGeom>
        </p:spPr>
      </p:pic>
      <p:pic>
        <p:nvPicPr>
          <p:cNvPr id="8" name="Picture 7">
            <a:extLst>
              <a:ext uri="{FF2B5EF4-FFF2-40B4-BE49-F238E27FC236}">
                <a16:creationId xmlns:a16="http://schemas.microsoft.com/office/drawing/2014/main" id="{51AE870B-F824-4D3C-9794-626496A19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327" y="3974425"/>
            <a:ext cx="507760" cy="507760"/>
          </a:xfrm>
          <a:prstGeom prst="rect">
            <a:avLst/>
          </a:prstGeom>
        </p:spPr>
      </p:pic>
      <p:pic>
        <p:nvPicPr>
          <p:cNvPr id="14" name="Picture 13">
            <a:extLst>
              <a:ext uri="{FF2B5EF4-FFF2-40B4-BE49-F238E27FC236}">
                <a16:creationId xmlns:a16="http://schemas.microsoft.com/office/drawing/2014/main" id="{4D340737-2865-4C75-A9BD-FB0A516D57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1932" y="669612"/>
            <a:ext cx="503431" cy="537991"/>
          </a:xfrm>
          <a:prstGeom prst="rect">
            <a:avLst/>
          </a:prstGeom>
        </p:spPr>
      </p:pic>
    </p:spTree>
    <p:extLst>
      <p:ext uri="{BB962C8B-B14F-4D97-AF65-F5344CB8AC3E}">
        <p14:creationId xmlns:p14="http://schemas.microsoft.com/office/powerpoint/2010/main" val="148434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994299" y="721286"/>
            <a:ext cx="12192000" cy="639589"/>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solidFill>
                  <a:srgbClr val="FFC000"/>
                </a:solidFill>
                <a:latin typeface="OPENSANS"/>
              </a:rPr>
              <a:t>KNN</a:t>
            </a:r>
            <a:r>
              <a:rPr lang="en-US" b="1" dirty="0">
                <a:latin typeface="OPENSANS"/>
              </a:rPr>
              <a:t> REGRESSOR</a:t>
            </a:r>
            <a:endParaRPr lang="en-IN" sz="36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8A2D20-6D08-4133-BDFE-1D4F56FAA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53" y="721286"/>
            <a:ext cx="635885" cy="635885"/>
          </a:xfrm>
          <a:prstGeom prst="rect">
            <a:avLst/>
          </a:prstGeom>
        </p:spPr>
      </p:pic>
      <p:sp>
        <p:nvSpPr>
          <p:cNvPr id="6" name="TextBox 5">
            <a:extLst>
              <a:ext uri="{FF2B5EF4-FFF2-40B4-BE49-F238E27FC236}">
                <a16:creationId xmlns:a16="http://schemas.microsoft.com/office/drawing/2014/main" id="{CABEB974-2AEB-4066-B0C7-E453BC77AB36}"/>
              </a:ext>
            </a:extLst>
          </p:cNvPr>
          <p:cNvSpPr txBox="1"/>
          <p:nvPr/>
        </p:nvSpPr>
        <p:spPr>
          <a:xfrm>
            <a:off x="896695" y="1678551"/>
            <a:ext cx="4252354" cy="738664"/>
          </a:xfrm>
          <a:prstGeom prst="rect">
            <a:avLst/>
          </a:prstGeom>
          <a:noFill/>
        </p:spPr>
        <p:txBody>
          <a:bodyPr wrap="square" rtlCol="0">
            <a:spAutoFit/>
          </a:bodyPr>
          <a:lstStyle/>
          <a:p>
            <a:r>
              <a:rPr lang="en-IN" sz="1400" dirty="0"/>
              <a:t>Grid search parameters:</a:t>
            </a:r>
          </a:p>
          <a:p>
            <a:r>
              <a:rPr lang="en-IN" sz="1400" dirty="0" err="1"/>
              <a:t>knnparameters</a:t>
            </a:r>
            <a:r>
              <a:rPr lang="en-IN" sz="1400" dirty="0"/>
              <a:t> = {'n_</a:t>
            </a:r>
            <a:r>
              <a:rPr lang="en-IN" sz="1400" dirty="0" err="1"/>
              <a:t>neighbors</a:t>
            </a:r>
            <a:r>
              <a:rPr lang="en-IN" sz="1400" dirty="0"/>
              <a:t>':range(15,25)}</a:t>
            </a:r>
          </a:p>
          <a:p>
            <a:endParaRPr lang="en-IN" sz="1400" dirty="0"/>
          </a:p>
        </p:txBody>
      </p:sp>
      <p:pic>
        <p:nvPicPr>
          <p:cNvPr id="8" name="Picture 7">
            <a:extLst>
              <a:ext uri="{FF2B5EF4-FFF2-40B4-BE49-F238E27FC236}">
                <a16:creationId xmlns:a16="http://schemas.microsoft.com/office/drawing/2014/main" id="{6BF2C0D2-B9E9-4C42-958F-30D108A9045E}"/>
              </a:ext>
            </a:extLst>
          </p:cNvPr>
          <p:cNvPicPr>
            <a:picLocks noChangeAspect="1"/>
          </p:cNvPicPr>
          <p:nvPr/>
        </p:nvPicPr>
        <p:blipFill rotWithShape="1">
          <a:blip r:embed="rId4"/>
          <a:srcRect l="22209" t="33527" r="39272" b="50000"/>
          <a:stretch/>
        </p:blipFill>
        <p:spPr>
          <a:xfrm>
            <a:off x="674728" y="2430168"/>
            <a:ext cx="4696288" cy="1129684"/>
          </a:xfrm>
          <a:prstGeom prst="rect">
            <a:avLst/>
          </a:prstGeom>
        </p:spPr>
      </p:pic>
      <p:pic>
        <p:nvPicPr>
          <p:cNvPr id="9" name="Picture 8">
            <a:extLst>
              <a:ext uri="{FF2B5EF4-FFF2-40B4-BE49-F238E27FC236}">
                <a16:creationId xmlns:a16="http://schemas.microsoft.com/office/drawing/2014/main" id="{9674F48B-87FA-4D87-B09B-2FB48831637F}"/>
              </a:ext>
            </a:extLst>
          </p:cNvPr>
          <p:cNvPicPr>
            <a:picLocks noChangeAspect="1"/>
          </p:cNvPicPr>
          <p:nvPr/>
        </p:nvPicPr>
        <p:blipFill rotWithShape="1">
          <a:blip r:embed="rId5"/>
          <a:srcRect l="21990" t="31703" r="14417" b="16634"/>
          <a:stretch/>
        </p:blipFill>
        <p:spPr>
          <a:xfrm>
            <a:off x="5575213" y="699829"/>
            <a:ext cx="6258721" cy="2860023"/>
          </a:xfrm>
          <a:prstGeom prst="rect">
            <a:avLst/>
          </a:prstGeom>
        </p:spPr>
      </p:pic>
      <p:pic>
        <p:nvPicPr>
          <p:cNvPr id="10" name="Picture 9">
            <a:extLst>
              <a:ext uri="{FF2B5EF4-FFF2-40B4-BE49-F238E27FC236}">
                <a16:creationId xmlns:a16="http://schemas.microsoft.com/office/drawing/2014/main" id="{D13337D2-FD8D-4E05-BC9E-E814F6BFDF1E}"/>
              </a:ext>
            </a:extLst>
          </p:cNvPr>
          <p:cNvPicPr>
            <a:picLocks noChangeAspect="1"/>
          </p:cNvPicPr>
          <p:nvPr/>
        </p:nvPicPr>
        <p:blipFill rotWithShape="1">
          <a:blip r:embed="rId6"/>
          <a:srcRect l="22281" t="35211" r="14878" b="13916"/>
          <a:stretch/>
        </p:blipFill>
        <p:spPr>
          <a:xfrm>
            <a:off x="5575213" y="3726293"/>
            <a:ext cx="6258721" cy="2850147"/>
          </a:xfrm>
          <a:prstGeom prst="rect">
            <a:avLst/>
          </a:prstGeom>
        </p:spPr>
      </p:pic>
      <p:graphicFrame>
        <p:nvGraphicFramePr>
          <p:cNvPr id="15" name="Object 14">
            <a:extLst>
              <a:ext uri="{FF2B5EF4-FFF2-40B4-BE49-F238E27FC236}">
                <a16:creationId xmlns:a16="http://schemas.microsoft.com/office/drawing/2014/main" id="{FCC151FE-148E-4453-89FA-ECD3795CAB6E}"/>
              </a:ext>
            </a:extLst>
          </p:cNvPr>
          <p:cNvGraphicFramePr>
            <a:graphicFrameLocks noChangeAspect="1"/>
          </p:cNvGraphicFramePr>
          <p:nvPr>
            <p:extLst>
              <p:ext uri="{D42A27DB-BD31-4B8C-83A1-F6EECF244321}">
                <p14:modId xmlns:p14="http://schemas.microsoft.com/office/powerpoint/2010/main" val="1522685070"/>
              </p:ext>
            </p:extLst>
          </p:nvPr>
        </p:nvGraphicFramePr>
        <p:xfrm>
          <a:off x="513565" y="4517886"/>
          <a:ext cx="5018614" cy="1276225"/>
        </p:xfrm>
        <a:graphic>
          <a:graphicData uri="http://schemas.openxmlformats.org/presentationml/2006/ole">
            <mc:AlternateContent xmlns:mc="http://schemas.openxmlformats.org/markup-compatibility/2006">
              <mc:Choice xmlns:v="urn:schemas-microsoft-com:vml" Requires="v">
                <p:oleObj spid="_x0000_s1058" name="Worksheet" r:id="rId7" imgW="7939969" imgH="2019221" progId="Excel.Sheet.12">
                  <p:embed/>
                </p:oleObj>
              </mc:Choice>
              <mc:Fallback>
                <p:oleObj name="Worksheet" r:id="rId7" imgW="7939969" imgH="2019221" progId="Excel.Sheet.12">
                  <p:embed/>
                  <p:pic>
                    <p:nvPicPr>
                      <p:cNvPr id="0" name=""/>
                      <p:cNvPicPr/>
                      <p:nvPr/>
                    </p:nvPicPr>
                    <p:blipFill>
                      <a:blip r:embed="rId8"/>
                      <a:stretch>
                        <a:fillRect/>
                      </a:stretch>
                    </p:blipFill>
                    <p:spPr>
                      <a:xfrm>
                        <a:off x="513565" y="4517886"/>
                        <a:ext cx="5018614" cy="1276225"/>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8598EB8E-49FA-4F13-B2C5-DC7AD34F65F1}"/>
              </a:ext>
            </a:extLst>
          </p:cNvPr>
          <p:cNvSpPr txBox="1"/>
          <p:nvPr/>
        </p:nvSpPr>
        <p:spPr>
          <a:xfrm>
            <a:off x="896695" y="4048865"/>
            <a:ext cx="2866297" cy="338554"/>
          </a:xfrm>
          <a:prstGeom prst="rect">
            <a:avLst/>
          </a:prstGeom>
          <a:noFill/>
        </p:spPr>
        <p:txBody>
          <a:bodyPr wrap="none" rtlCol="0">
            <a:spAutoFit/>
          </a:bodyPr>
          <a:lstStyle/>
          <a:p>
            <a:r>
              <a:rPr lang="en-IN" sz="1600" dirty="0"/>
              <a:t>Grid Search Results(embedded):</a:t>
            </a:r>
          </a:p>
        </p:txBody>
      </p:sp>
    </p:spTree>
    <p:extLst>
      <p:ext uri="{BB962C8B-B14F-4D97-AF65-F5344CB8AC3E}">
        <p14:creationId xmlns:p14="http://schemas.microsoft.com/office/powerpoint/2010/main" val="2174246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5A020E-DA65-4AC2-8984-DF5EF1DC9D54}"/>
              </a:ext>
            </a:extLst>
          </p:cNvPr>
          <p:cNvSpPr txBox="1"/>
          <p:nvPr/>
        </p:nvSpPr>
        <p:spPr>
          <a:xfrm>
            <a:off x="577048" y="907413"/>
            <a:ext cx="1157112" cy="461665"/>
          </a:xfrm>
          <a:prstGeom prst="rect">
            <a:avLst/>
          </a:prstGeom>
          <a:noFill/>
        </p:spPr>
        <p:txBody>
          <a:bodyPr wrap="none" rtlCol="0">
            <a:spAutoFit/>
          </a:bodyPr>
          <a:lstStyle/>
          <a:p>
            <a:r>
              <a:rPr lang="en-IN" sz="2400" dirty="0"/>
              <a:t>Results:</a:t>
            </a:r>
          </a:p>
        </p:txBody>
      </p:sp>
      <p:sp>
        <p:nvSpPr>
          <p:cNvPr id="3" name="TextBox 2">
            <a:extLst>
              <a:ext uri="{FF2B5EF4-FFF2-40B4-BE49-F238E27FC236}">
                <a16:creationId xmlns:a16="http://schemas.microsoft.com/office/drawing/2014/main" id="{7E00362A-B69B-498A-87CD-56A041F22B8E}"/>
              </a:ext>
            </a:extLst>
          </p:cNvPr>
          <p:cNvSpPr txBox="1"/>
          <p:nvPr/>
        </p:nvSpPr>
        <p:spPr>
          <a:xfrm>
            <a:off x="1012054" y="1660125"/>
            <a:ext cx="3364635" cy="1600438"/>
          </a:xfrm>
          <a:prstGeom prst="rect">
            <a:avLst/>
          </a:prstGeom>
          <a:noFill/>
        </p:spPr>
        <p:txBody>
          <a:bodyPr wrap="square" rtlCol="0">
            <a:spAutoFit/>
          </a:bodyPr>
          <a:lstStyle/>
          <a:p>
            <a:r>
              <a:rPr lang="en-IN" sz="1200" dirty="0"/>
              <a:t>Best Parameters ={ '</a:t>
            </a:r>
            <a:r>
              <a:rPr lang="en-IN" sz="1200" dirty="0" err="1"/>
              <a:t>n_neighbors</a:t>
            </a:r>
            <a:r>
              <a:rPr lang="en-IN" sz="1200" dirty="0"/>
              <a:t>’: 16}</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Best Score(accuracy)      : 0.5409</a:t>
            </a:r>
          </a:p>
          <a:p>
            <a:pPr marL="742950" lvl="1" indent="-285750">
              <a:buFont typeface="Calibri" panose="020F0502020204030204" pitchFamily="34" charset="0"/>
              <a:buChar char="›"/>
            </a:pPr>
            <a:r>
              <a:rPr lang="en-IN" sz="1200" dirty="0"/>
              <a:t>Test Score (accuracy)      : 0.5626</a:t>
            </a:r>
          </a:p>
          <a:p>
            <a:pPr marL="742950" lvl="1" indent="-285750">
              <a:buFont typeface="Calibri" panose="020F0502020204030204" pitchFamily="34" charset="0"/>
              <a:buChar char="›"/>
            </a:pPr>
            <a:r>
              <a:rPr lang="en-IN" sz="1200" dirty="0"/>
              <a:t>Mean Squared Error       : 0.4546</a:t>
            </a:r>
          </a:p>
          <a:p>
            <a:pPr marL="742950" lvl="1" indent="-285750">
              <a:buFont typeface="Calibri" panose="020F0502020204030204" pitchFamily="34" charset="0"/>
              <a:buChar char="›"/>
            </a:pPr>
            <a:r>
              <a:rPr lang="en-IN" sz="1200" dirty="0"/>
              <a:t>R2 Score 	            : 0.5626 </a:t>
            </a:r>
          </a:p>
          <a:p>
            <a:pPr marL="742950" lvl="1" indent="-285750">
              <a:buFont typeface="Calibri" panose="020F0502020204030204" pitchFamily="34" charset="0"/>
              <a:buChar char="›"/>
            </a:pPr>
            <a:r>
              <a:rPr lang="en-IN" sz="1200" dirty="0"/>
              <a:t>Mean Absolute Error      : 0.3285</a:t>
            </a:r>
          </a:p>
        </p:txBody>
      </p:sp>
      <p:pic>
        <p:nvPicPr>
          <p:cNvPr id="4" name="Picture 3">
            <a:extLst>
              <a:ext uri="{FF2B5EF4-FFF2-40B4-BE49-F238E27FC236}">
                <a16:creationId xmlns:a16="http://schemas.microsoft.com/office/drawing/2014/main" id="{3BF72BDC-AA05-4EEC-B94D-C88EB7F30A5B}"/>
              </a:ext>
            </a:extLst>
          </p:cNvPr>
          <p:cNvPicPr>
            <a:picLocks noChangeAspect="1"/>
          </p:cNvPicPr>
          <p:nvPr/>
        </p:nvPicPr>
        <p:blipFill rotWithShape="1">
          <a:blip r:embed="rId2"/>
          <a:srcRect l="21116" t="33268" r="25584" b="9902"/>
          <a:stretch/>
        </p:blipFill>
        <p:spPr>
          <a:xfrm>
            <a:off x="4529829" y="1769474"/>
            <a:ext cx="7630358" cy="4576130"/>
          </a:xfrm>
          <a:prstGeom prst="rect">
            <a:avLst/>
          </a:prstGeom>
        </p:spPr>
      </p:pic>
      <p:pic>
        <p:nvPicPr>
          <p:cNvPr id="5" name="Picture 4">
            <a:extLst>
              <a:ext uri="{FF2B5EF4-FFF2-40B4-BE49-F238E27FC236}">
                <a16:creationId xmlns:a16="http://schemas.microsoft.com/office/drawing/2014/main" id="{86972DE5-EC4E-44C7-A3C4-107CCC1E97E6}"/>
              </a:ext>
            </a:extLst>
          </p:cNvPr>
          <p:cNvPicPr>
            <a:picLocks noChangeAspect="1"/>
          </p:cNvPicPr>
          <p:nvPr/>
        </p:nvPicPr>
        <p:blipFill rotWithShape="1">
          <a:blip r:embed="rId3"/>
          <a:srcRect l="22281" t="43107" r="39901" b="25695"/>
          <a:stretch/>
        </p:blipFill>
        <p:spPr>
          <a:xfrm>
            <a:off x="714650" y="3949216"/>
            <a:ext cx="3959442" cy="1837254"/>
          </a:xfrm>
          <a:prstGeom prst="rect">
            <a:avLst/>
          </a:prstGeom>
        </p:spPr>
      </p:pic>
      <p:sp>
        <p:nvSpPr>
          <p:cNvPr id="6" name="TextBox 5">
            <a:extLst>
              <a:ext uri="{FF2B5EF4-FFF2-40B4-BE49-F238E27FC236}">
                <a16:creationId xmlns:a16="http://schemas.microsoft.com/office/drawing/2014/main" id="{D3EFE371-7848-4C09-882A-E5084BE61D4B}"/>
              </a:ext>
            </a:extLst>
          </p:cNvPr>
          <p:cNvSpPr txBox="1"/>
          <p:nvPr/>
        </p:nvSpPr>
        <p:spPr>
          <a:xfrm>
            <a:off x="6578354" y="1102595"/>
            <a:ext cx="3376245"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KNN Model</a:t>
            </a:r>
          </a:p>
        </p:txBody>
      </p:sp>
    </p:spTree>
    <p:extLst>
      <p:ext uri="{BB962C8B-B14F-4D97-AF65-F5344CB8AC3E}">
        <p14:creationId xmlns:p14="http://schemas.microsoft.com/office/powerpoint/2010/main" val="1265944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994299" y="721286"/>
            <a:ext cx="12192000" cy="63958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      </a:t>
            </a:r>
            <a:r>
              <a:rPr lang="en-US" sz="3600" b="1" dirty="0">
                <a:solidFill>
                  <a:srgbClr val="FFC000"/>
                </a:solidFill>
                <a:latin typeface="OPENSANS"/>
              </a:rPr>
              <a:t>LINEAR</a:t>
            </a:r>
            <a:r>
              <a:rPr lang="en-US" sz="3600" b="1" dirty="0">
                <a:latin typeface="OPENSANS"/>
              </a:rPr>
              <a:t> REGRESSION</a:t>
            </a:r>
            <a:endParaRPr lang="en-IN" sz="28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C316A0-6DF3-4ADF-A4FA-8F5AD49AC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53" y="666103"/>
            <a:ext cx="683046" cy="683046"/>
          </a:xfrm>
          <a:prstGeom prst="rect">
            <a:avLst/>
          </a:prstGeom>
        </p:spPr>
      </p:pic>
      <p:pic>
        <p:nvPicPr>
          <p:cNvPr id="12" name="Picture 11">
            <a:extLst>
              <a:ext uri="{FF2B5EF4-FFF2-40B4-BE49-F238E27FC236}">
                <a16:creationId xmlns:a16="http://schemas.microsoft.com/office/drawing/2014/main" id="{6541AF4B-FBFB-447E-BA99-229BB610BA9E}"/>
              </a:ext>
            </a:extLst>
          </p:cNvPr>
          <p:cNvPicPr>
            <a:picLocks noChangeAspect="1"/>
          </p:cNvPicPr>
          <p:nvPr/>
        </p:nvPicPr>
        <p:blipFill rotWithShape="1">
          <a:blip r:embed="rId3"/>
          <a:srcRect l="22500" t="33010" r="43932" b="40826"/>
          <a:stretch/>
        </p:blipFill>
        <p:spPr>
          <a:xfrm>
            <a:off x="994299" y="1674453"/>
            <a:ext cx="4092606" cy="1794339"/>
          </a:xfrm>
          <a:prstGeom prst="rect">
            <a:avLst/>
          </a:prstGeom>
        </p:spPr>
      </p:pic>
      <p:sp>
        <p:nvSpPr>
          <p:cNvPr id="13" name="TextBox 12">
            <a:extLst>
              <a:ext uri="{FF2B5EF4-FFF2-40B4-BE49-F238E27FC236}">
                <a16:creationId xmlns:a16="http://schemas.microsoft.com/office/drawing/2014/main" id="{8423C4CD-3AFC-4B82-BE77-2DF29BEB52F5}"/>
              </a:ext>
            </a:extLst>
          </p:cNvPr>
          <p:cNvSpPr txBox="1"/>
          <p:nvPr/>
        </p:nvSpPr>
        <p:spPr>
          <a:xfrm>
            <a:off x="6215220" y="1777525"/>
            <a:ext cx="4092606" cy="1415772"/>
          </a:xfrm>
          <a:prstGeom prst="rect">
            <a:avLst/>
          </a:prstGeom>
          <a:noFill/>
        </p:spPr>
        <p:txBody>
          <a:bodyPr wrap="square" rtlCol="0">
            <a:spAutoFit/>
          </a:bodyPr>
          <a:lstStyle/>
          <a:p>
            <a:r>
              <a:rPr lang="en-IN" sz="1600" b="1" dirty="0">
                <a:solidFill>
                  <a:schemeClr val="accent1">
                    <a:lumMod val="75000"/>
                  </a:schemeClr>
                </a:solidFill>
              </a:rPr>
              <a:t>Metrics:</a:t>
            </a:r>
          </a:p>
          <a:p>
            <a:pPr marL="742950" lvl="1" indent="-285750">
              <a:buFont typeface="Calibri" panose="020F0502020204030204" pitchFamily="34" charset="0"/>
              <a:buChar char="›"/>
            </a:pPr>
            <a:r>
              <a:rPr lang="en-IN" sz="1400" dirty="0"/>
              <a:t>Train Score (accuracy)     : 0.5540</a:t>
            </a:r>
          </a:p>
          <a:p>
            <a:pPr marL="742950" lvl="1" indent="-285750">
              <a:buFont typeface="Calibri" panose="020F0502020204030204" pitchFamily="34" charset="0"/>
              <a:buChar char="›"/>
            </a:pPr>
            <a:r>
              <a:rPr lang="en-IN" sz="1400" dirty="0"/>
              <a:t>Test Score (accuracy)      : -3.2041</a:t>
            </a:r>
          </a:p>
          <a:p>
            <a:pPr marL="742950" lvl="1" indent="-285750">
              <a:buFont typeface="Calibri" panose="020F0502020204030204" pitchFamily="34" charset="0"/>
              <a:buChar char="›"/>
            </a:pPr>
            <a:r>
              <a:rPr lang="en-IN" sz="1400" dirty="0"/>
              <a:t>Mean Squared Error       : 123059676.092 </a:t>
            </a:r>
          </a:p>
          <a:p>
            <a:pPr marL="742950" lvl="1" indent="-285750">
              <a:buFont typeface="Calibri" panose="020F0502020204030204" pitchFamily="34" charset="0"/>
              <a:buChar char="›"/>
            </a:pPr>
            <a:r>
              <a:rPr lang="en-IN" sz="1400" dirty="0"/>
              <a:t>R2 Score 	                 : </a:t>
            </a:r>
            <a:r>
              <a:rPr lang="en-IN" sz="1400" b="1" dirty="0">
                <a:highlight>
                  <a:srgbClr val="00FFFF"/>
                </a:highlight>
              </a:rPr>
              <a:t>-3.2041 </a:t>
            </a:r>
          </a:p>
          <a:p>
            <a:pPr marL="742950" lvl="1" indent="-285750">
              <a:buFont typeface="Calibri" panose="020F0502020204030204" pitchFamily="34" charset="0"/>
              <a:buChar char="›"/>
            </a:pPr>
            <a:r>
              <a:rPr lang="en-IN" sz="1400" dirty="0"/>
              <a:t>Mean Absolute Error      : 1801289.535</a:t>
            </a:r>
          </a:p>
        </p:txBody>
      </p:sp>
      <p:pic>
        <p:nvPicPr>
          <p:cNvPr id="15" name="Picture 14">
            <a:extLst>
              <a:ext uri="{FF2B5EF4-FFF2-40B4-BE49-F238E27FC236}">
                <a16:creationId xmlns:a16="http://schemas.microsoft.com/office/drawing/2014/main" id="{1BA1201A-CBB9-4B35-838A-7F1AD1689044}"/>
              </a:ext>
            </a:extLst>
          </p:cNvPr>
          <p:cNvPicPr>
            <a:picLocks noChangeAspect="1"/>
          </p:cNvPicPr>
          <p:nvPr/>
        </p:nvPicPr>
        <p:blipFill rotWithShape="1">
          <a:blip r:embed="rId4"/>
          <a:srcRect l="20461" t="35469" r="14442" b="36182"/>
          <a:stretch/>
        </p:blipFill>
        <p:spPr>
          <a:xfrm>
            <a:off x="916104" y="3885442"/>
            <a:ext cx="10598233" cy="2596210"/>
          </a:xfrm>
          <a:prstGeom prst="rect">
            <a:avLst/>
          </a:prstGeom>
        </p:spPr>
      </p:pic>
    </p:spTree>
    <p:extLst>
      <p:ext uri="{BB962C8B-B14F-4D97-AF65-F5344CB8AC3E}">
        <p14:creationId xmlns:p14="http://schemas.microsoft.com/office/powerpoint/2010/main" val="3625111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994299" y="721286"/>
            <a:ext cx="12192000" cy="63958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      </a:t>
            </a:r>
            <a:r>
              <a:rPr lang="en-US" sz="3600" b="1" dirty="0">
                <a:solidFill>
                  <a:srgbClr val="FFC000"/>
                </a:solidFill>
                <a:latin typeface="OPENSANS"/>
              </a:rPr>
              <a:t>RIDGE</a:t>
            </a:r>
            <a:r>
              <a:rPr lang="en-US" sz="3600" b="1" dirty="0">
                <a:latin typeface="OPENSANS"/>
              </a:rPr>
              <a:t> REGRESSION</a:t>
            </a:r>
            <a:endParaRPr lang="en-IN" sz="28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C316A0-6DF3-4ADF-A4FA-8F5AD49AC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53" y="666103"/>
            <a:ext cx="683046" cy="683046"/>
          </a:xfrm>
          <a:prstGeom prst="rect">
            <a:avLst/>
          </a:prstGeom>
        </p:spPr>
      </p:pic>
      <p:sp>
        <p:nvSpPr>
          <p:cNvPr id="13" name="TextBox 12">
            <a:extLst>
              <a:ext uri="{FF2B5EF4-FFF2-40B4-BE49-F238E27FC236}">
                <a16:creationId xmlns:a16="http://schemas.microsoft.com/office/drawing/2014/main" id="{8423C4CD-3AFC-4B82-BE77-2DF29BEB52F5}"/>
              </a:ext>
            </a:extLst>
          </p:cNvPr>
          <p:cNvSpPr txBox="1"/>
          <p:nvPr/>
        </p:nvSpPr>
        <p:spPr>
          <a:xfrm>
            <a:off x="1261799" y="4068701"/>
            <a:ext cx="4092606" cy="1631216"/>
          </a:xfrm>
          <a:prstGeom prst="rect">
            <a:avLst/>
          </a:prstGeom>
          <a:noFill/>
        </p:spPr>
        <p:txBody>
          <a:bodyPr wrap="square" rtlCol="0">
            <a:spAutoFit/>
          </a:bodyPr>
          <a:lstStyle/>
          <a:p>
            <a:r>
              <a:rPr lang="en-IN" sz="1400" dirty="0"/>
              <a:t>Best Parameters:  { ‘alpha’: 10 }</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0.5474</a:t>
            </a:r>
          </a:p>
          <a:p>
            <a:pPr marL="742950" lvl="1" indent="-285750">
              <a:buFont typeface="Calibri" panose="020F0502020204030204" pitchFamily="34" charset="0"/>
              <a:buChar char="›"/>
            </a:pPr>
            <a:r>
              <a:rPr lang="en-IN" sz="1200" dirty="0"/>
              <a:t>Test Score (accuracy)      : 0.5626</a:t>
            </a:r>
          </a:p>
          <a:p>
            <a:pPr marL="742950" lvl="1" indent="-285750">
              <a:buFont typeface="Calibri" panose="020F0502020204030204" pitchFamily="34" charset="0"/>
              <a:buChar char="›"/>
            </a:pPr>
            <a:r>
              <a:rPr lang="en-IN" sz="1200" dirty="0"/>
              <a:t>Mean Squared Error       : 0.2067 </a:t>
            </a:r>
          </a:p>
          <a:p>
            <a:pPr marL="742950" lvl="1" indent="-285750">
              <a:buFont typeface="Calibri" panose="020F0502020204030204" pitchFamily="34" charset="0"/>
              <a:buChar char="›"/>
            </a:pPr>
            <a:r>
              <a:rPr lang="en-IN" sz="1200" dirty="0"/>
              <a:t>R2 Score 	            : 0.5626</a:t>
            </a:r>
          </a:p>
          <a:p>
            <a:pPr marL="742950" lvl="1" indent="-285750">
              <a:buFont typeface="Calibri" panose="020F0502020204030204" pitchFamily="34" charset="0"/>
              <a:buChar char="›"/>
            </a:pPr>
            <a:r>
              <a:rPr lang="en-IN" sz="1200" dirty="0"/>
              <a:t>Mean Absolute Error      : 0.3289</a:t>
            </a:r>
          </a:p>
        </p:txBody>
      </p:sp>
      <p:pic>
        <p:nvPicPr>
          <p:cNvPr id="5" name="Picture 4">
            <a:extLst>
              <a:ext uri="{FF2B5EF4-FFF2-40B4-BE49-F238E27FC236}">
                <a16:creationId xmlns:a16="http://schemas.microsoft.com/office/drawing/2014/main" id="{FD1395F8-E255-4E6B-8080-4F8C655A38C5}"/>
              </a:ext>
            </a:extLst>
          </p:cNvPr>
          <p:cNvPicPr>
            <a:picLocks noChangeAspect="1"/>
          </p:cNvPicPr>
          <p:nvPr/>
        </p:nvPicPr>
        <p:blipFill rotWithShape="1">
          <a:blip r:embed="rId3"/>
          <a:srcRect l="22208" t="37411" r="36651" b="22978"/>
          <a:stretch/>
        </p:blipFill>
        <p:spPr>
          <a:xfrm>
            <a:off x="1261799" y="1638575"/>
            <a:ext cx="4179679" cy="2263685"/>
          </a:xfrm>
          <a:prstGeom prst="rect">
            <a:avLst/>
          </a:prstGeom>
        </p:spPr>
      </p:pic>
      <p:pic>
        <p:nvPicPr>
          <p:cNvPr id="6" name="Picture 5">
            <a:extLst>
              <a:ext uri="{FF2B5EF4-FFF2-40B4-BE49-F238E27FC236}">
                <a16:creationId xmlns:a16="http://schemas.microsoft.com/office/drawing/2014/main" id="{3C708235-8EE3-4BD2-9612-9CF233E81907}"/>
              </a:ext>
            </a:extLst>
          </p:cNvPr>
          <p:cNvPicPr>
            <a:picLocks noChangeAspect="1"/>
          </p:cNvPicPr>
          <p:nvPr/>
        </p:nvPicPr>
        <p:blipFill rotWithShape="1">
          <a:blip r:embed="rId4"/>
          <a:srcRect l="22718" t="39871" r="15097" b="8478"/>
          <a:stretch/>
        </p:blipFill>
        <p:spPr>
          <a:xfrm>
            <a:off x="5655246" y="220059"/>
            <a:ext cx="6072241" cy="2837031"/>
          </a:xfrm>
          <a:prstGeom prst="rect">
            <a:avLst/>
          </a:prstGeom>
        </p:spPr>
      </p:pic>
      <p:pic>
        <p:nvPicPr>
          <p:cNvPr id="7" name="Picture 6">
            <a:extLst>
              <a:ext uri="{FF2B5EF4-FFF2-40B4-BE49-F238E27FC236}">
                <a16:creationId xmlns:a16="http://schemas.microsoft.com/office/drawing/2014/main" id="{048B1F91-19BA-4F2F-924A-9B2FE1F75CF9}"/>
              </a:ext>
            </a:extLst>
          </p:cNvPr>
          <p:cNvPicPr>
            <a:picLocks noChangeAspect="1"/>
          </p:cNvPicPr>
          <p:nvPr/>
        </p:nvPicPr>
        <p:blipFill rotWithShape="1">
          <a:blip r:embed="rId5"/>
          <a:srcRect l="21917" t="39224" r="26092" b="5242"/>
          <a:stretch/>
        </p:blipFill>
        <p:spPr>
          <a:xfrm>
            <a:off x="5752985" y="3277648"/>
            <a:ext cx="5974502" cy="3589722"/>
          </a:xfrm>
          <a:prstGeom prst="rect">
            <a:avLst/>
          </a:prstGeom>
        </p:spPr>
      </p:pic>
      <p:sp>
        <p:nvSpPr>
          <p:cNvPr id="14" name="TextBox 13">
            <a:extLst>
              <a:ext uri="{FF2B5EF4-FFF2-40B4-BE49-F238E27FC236}">
                <a16:creationId xmlns:a16="http://schemas.microsoft.com/office/drawing/2014/main" id="{58A4A095-06DE-4A5C-8EAA-41F942E1FE79}"/>
              </a:ext>
            </a:extLst>
          </p:cNvPr>
          <p:cNvSpPr txBox="1"/>
          <p:nvPr/>
        </p:nvSpPr>
        <p:spPr>
          <a:xfrm>
            <a:off x="1376039" y="6133878"/>
            <a:ext cx="3424335"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Ridge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4191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994299" y="721286"/>
            <a:ext cx="12192000" cy="63958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      </a:t>
            </a:r>
            <a:r>
              <a:rPr lang="en-US" sz="3600" b="1" dirty="0">
                <a:solidFill>
                  <a:srgbClr val="FFC000"/>
                </a:solidFill>
                <a:latin typeface="OPENSANS"/>
              </a:rPr>
              <a:t>LASSO</a:t>
            </a:r>
            <a:r>
              <a:rPr lang="en-US" sz="3600" b="1" dirty="0">
                <a:latin typeface="OPENSANS"/>
              </a:rPr>
              <a:t> REGRESSION</a:t>
            </a:r>
            <a:endParaRPr lang="en-IN" sz="28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C316A0-6DF3-4ADF-A4FA-8F5AD49AC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53" y="666103"/>
            <a:ext cx="683046" cy="683046"/>
          </a:xfrm>
          <a:prstGeom prst="rect">
            <a:avLst/>
          </a:prstGeom>
        </p:spPr>
      </p:pic>
      <p:sp>
        <p:nvSpPr>
          <p:cNvPr id="13" name="TextBox 12">
            <a:extLst>
              <a:ext uri="{FF2B5EF4-FFF2-40B4-BE49-F238E27FC236}">
                <a16:creationId xmlns:a16="http://schemas.microsoft.com/office/drawing/2014/main" id="{8423C4CD-3AFC-4B82-BE77-2DF29BEB52F5}"/>
              </a:ext>
            </a:extLst>
          </p:cNvPr>
          <p:cNvSpPr txBox="1"/>
          <p:nvPr/>
        </p:nvSpPr>
        <p:spPr>
          <a:xfrm>
            <a:off x="1261799" y="4068701"/>
            <a:ext cx="4092606" cy="1631216"/>
          </a:xfrm>
          <a:prstGeom prst="rect">
            <a:avLst/>
          </a:prstGeom>
          <a:noFill/>
        </p:spPr>
        <p:txBody>
          <a:bodyPr wrap="square" rtlCol="0">
            <a:spAutoFit/>
          </a:bodyPr>
          <a:lstStyle/>
          <a:p>
            <a:r>
              <a:rPr lang="en-IN" sz="1400" dirty="0"/>
              <a:t>Best Parameters:  { ‘alpha’: 1e-05 }</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0.5470</a:t>
            </a:r>
          </a:p>
          <a:p>
            <a:pPr marL="742950" lvl="1" indent="-285750">
              <a:buFont typeface="Calibri" panose="020F0502020204030204" pitchFamily="34" charset="0"/>
              <a:buChar char="›"/>
            </a:pPr>
            <a:r>
              <a:rPr lang="en-IN" sz="1200" dirty="0"/>
              <a:t>Test Score (accuracy)      : 0.5622</a:t>
            </a:r>
          </a:p>
          <a:p>
            <a:pPr marL="742950" lvl="1" indent="-285750">
              <a:buFont typeface="Calibri" panose="020F0502020204030204" pitchFamily="34" charset="0"/>
              <a:buChar char="›"/>
            </a:pPr>
            <a:r>
              <a:rPr lang="en-IN" sz="1200" dirty="0"/>
              <a:t>Mean Squared Error       : 0.2069 </a:t>
            </a:r>
          </a:p>
          <a:p>
            <a:pPr marL="742950" lvl="1" indent="-285750">
              <a:buFont typeface="Calibri" panose="020F0502020204030204" pitchFamily="34" charset="0"/>
              <a:buChar char="›"/>
            </a:pPr>
            <a:r>
              <a:rPr lang="en-IN" sz="1200" dirty="0"/>
              <a:t>R2 Score 	            : 0.5622</a:t>
            </a:r>
          </a:p>
          <a:p>
            <a:pPr marL="742950" lvl="1" indent="-285750">
              <a:buFont typeface="Calibri" panose="020F0502020204030204" pitchFamily="34" charset="0"/>
              <a:buChar char="›"/>
            </a:pPr>
            <a:r>
              <a:rPr lang="en-IN" sz="1200" dirty="0"/>
              <a:t>Mean Absolute Error      : 0.3292</a:t>
            </a:r>
          </a:p>
        </p:txBody>
      </p:sp>
      <p:sp>
        <p:nvSpPr>
          <p:cNvPr id="14" name="TextBox 13">
            <a:extLst>
              <a:ext uri="{FF2B5EF4-FFF2-40B4-BE49-F238E27FC236}">
                <a16:creationId xmlns:a16="http://schemas.microsoft.com/office/drawing/2014/main" id="{58A4A095-06DE-4A5C-8EAA-41F942E1FE79}"/>
              </a:ext>
            </a:extLst>
          </p:cNvPr>
          <p:cNvSpPr txBox="1"/>
          <p:nvPr/>
        </p:nvSpPr>
        <p:spPr>
          <a:xfrm>
            <a:off x="1376039" y="6133878"/>
            <a:ext cx="3581430"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LASSO Model</a:t>
            </a:r>
          </a:p>
        </p:txBody>
      </p:sp>
      <p:pic>
        <p:nvPicPr>
          <p:cNvPr id="9" name="Picture 8">
            <a:extLst>
              <a:ext uri="{FF2B5EF4-FFF2-40B4-BE49-F238E27FC236}">
                <a16:creationId xmlns:a16="http://schemas.microsoft.com/office/drawing/2014/main" id="{29D0C634-321C-4305-9DCB-8E0F35FFB85A}"/>
              </a:ext>
            </a:extLst>
          </p:cNvPr>
          <p:cNvPicPr>
            <a:picLocks noChangeAspect="1"/>
          </p:cNvPicPr>
          <p:nvPr/>
        </p:nvPicPr>
        <p:blipFill rotWithShape="1">
          <a:blip r:embed="rId3"/>
          <a:srcRect l="22574" t="41295" r="35922" b="20647"/>
          <a:stretch/>
        </p:blipFill>
        <p:spPr>
          <a:xfrm>
            <a:off x="920276" y="1687344"/>
            <a:ext cx="4199672" cy="2166147"/>
          </a:xfrm>
          <a:prstGeom prst="rect">
            <a:avLst/>
          </a:prstGeom>
        </p:spPr>
      </p:pic>
      <p:pic>
        <p:nvPicPr>
          <p:cNvPr id="10" name="Picture 9">
            <a:extLst>
              <a:ext uri="{FF2B5EF4-FFF2-40B4-BE49-F238E27FC236}">
                <a16:creationId xmlns:a16="http://schemas.microsoft.com/office/drawing/2014/main" id="{9842B946-9E00-46C8-A677-08DD1A9D3239}"/>
              </a:ext>
            </a:extLst>
          </p:cNvPr>
          <p:cNvPicPr>
            <a:picLocks noChangeAspect="1"/>
          </p:cNvPicPr>
          <p:nvPr/>
        </p:nvPicPr>
        <p:blipFill rotWithShape="1">
          <a:blip r:embed="rId4"/>
          <a:srcRect l="22354" t="36245" r="14879" b="11411"/>
          <a:stretch/>
        </p:blipFill>
        <p:spPr>
          <a:xfrm>
            <a:off x="5649734" y="439595"/>
            <a:ext cx="6077753" cy="2851002"/>
          </a:xfrm>
          <a:prstGeom prst="rect">
            <a:avLst/>
          </a:prstGeom>
        </p:spPr>
      </p:pic>
      <p:pic>
        <p:nvPicPr>
          <p:cNvPr id="12" name="Picture 11">
            <a:extLst>
              <a:ext uri="{FF2B5EF4-FFF2-40B4-BE49-F238E27FC236}">
                <a16:creationId xmlns:a16="http://schemas.microsoft.com/office/drawing/2014/main" id="{60055A25-1D0E-48A9-8C1A-DFDAB76DE6A1}"/>
              </a:ext>
            </a:extLst>
          </p:cNvPr>
          <p:cNvPicPr>
            <a:picLocks noChangeAspect="1"/>
          </p:cNvPicPr>
          <p:nvPr/>
        </p:nvPicPr>
        <p:blipFill rotWithShape="1">
          <a:blip r:embed="rId5"/>
          <a:srcRect l="21408" t="35081" r="25947" b="9324"/>
          <a:stretch/>
        </p:blipFill>
        <p:spPr>
          <a:xfrm>
            <a:off x="5687093" y="3187218"/>
            <a:ext cx="6077753" cy="3610229"/>
          </a:xfrm>
          <a:prstGeom prst="rect">
            <a:avLst/>
          </a:prstGeom>
        </p:spPr>
      </p:pic>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4184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994299" y="721286"/>
            <a:ext cx="12192000" cy="63958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      </a:t>
            </a:r>
            <a:r>
              <a:rPr lang="en-US" sz="2800" b="1" dirty="0">
                <a:solidFill>
                  <a:srgbClr val="FFC000"/>
                </a:solidFill>
                <a:latin typeface="OPENSANS"/>
              </a:rPr>
              <a:t>POLYNOMIAL</a:t>
            </a:r>
            <a:r>
              <a:rPr lang="en-US" sz="2800" b="1" dirty="0">
                <a:latin typeface="OPENSANS"/>
              </a:rPr>
              <a:t> REGRESSION</a:t>
            </a:r>
            <a:endParaRPr lang="en-IN" sz="28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6597279" y="1543788"/>
            <a:ext cx="4092606" cy="1815882"/>
          </a:xfrm>
          <a:prstGeom prst="rect">
            <a:avLst/>
          </a:prstGeom>
          <a:noFill/>
        </p:spPr>
        <p:txBody>
          <a:bodyPr wrap="square" rtlCol="0">
            <a:spAutoFit/>
          </a:bodyPr>
          <a:lstStyle/>
          <a:p>
            <a:r>
              <a:rPr lang="en-IN" sz="1400" dirty="0"/>
              <a:t>For Degree = 2</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0.6296</a:t>
            </a:r>
          </a:p>
          <a:p>
            <a:pPr marL="742950" lvl="1" indent="-285750">
              <a:buFont typeface="Calibri" panose="020F0502020204030204" pitchFamily="34" charset="0"/>
              <a:buChar char="›"/>
            </a:pPr>
            <a:r>
              <a:rPr lang="en-IN" sz="1200" dirty="0"/>
              <a:t>Test Score (accuracy)          : -494221579336.88</a:t>
            </a:r>
          </a:p>
          <a:p>
            <a:pPr marL="742950" lvl="1" indent="-285750">
              <a:buFont typeface="Calibri" panose="020F0502020204030204" pitchFamily="34" charset="0"/>
              <a:buChar char="›"/>
            </a:pPr>
            <a:r>
              <a:rPr lang="en-IN" sz="1200" dirty="0"/>
              <a:t>Mean Squared Error           : 233582513324.7001</a:t>
            </a:r>
          </a:p>
          <a:p>
            <a:pPr marL="742950" lvl="1" indent="-285750">
              <a:buFont typeface="Calibri" panose="020F0502020204030204" pitchFamily="34" charset="0"/>
              <a:buChar char="›"/>
            </a:pPr>
            <a:r>
              <a:rPr lang="en-IN" sz="1200" dirty="0"/>
              <a:t>Root Mean Squared Error  : 483303.748</a:t>
            </a:r>
          </a:p>
          <a:p>
            <a:pPr marL="742950" lvl="1" indent="-285750">
              <a:buFont typeface="Calibri" panose="020F0502020204030204" pitchFamily="34" charset="0"/>
              <a:buChar char="›"/>
            </a:pPr>
            <a:r>
              <a:rPr lang="en-IN" sz="1200" dirty="0"/>
              <a:t>R2 Score 	                : </a:t>
            </a:r>
            <a:r>
              <a:rPr lang="en-IN" sz="1200" dirty="0">
                <a:highlight>
                  <a:srgbClr val="00FFFF"/>
                </a:highlight>
              </a:rPr>
              <a:t>-494221579336.88</a:t>
            </a:r>
          </a:p>
          <a:p>
            <a:pPr marL="742950" lvl="1" indent="-285750">
              <a:buFont typeface="Calibri" panose="020F0502020204030204" pitchFamily="34" charset="0"/>
              <a:buChar char="›"/>
            </a:pPr>
            <a:r>
              <a:rPr lang="en-IN" sz="1200" dirty="0"/>
              <a:t>Mean Absolute Error          : 21123.2228</a:t>
            </a:r>
          </a:p>
        </p:txBody>
      </p:sp>
      <p:pic>
        <p:nvPicPr>
          <p:cNvPr id="5" name="Picture 4">
            <a:extLst>
              <a:ext uri="{FF2B5EF4-FFF2-40B4-BE49-F238E27FC236}">
                <a16:creationId xmlns:a16="http://schemas.microsoft.com/office/drawing/2014/main" id="{87454893-5C9C-44DE-9929-A0629E2FC37B}"/>
              </a:ext>
            </a:extLst>
          </p:cNvPr>
          <p:cNvPicPr>
            <a:picLocks noChangeAspect="1"/>
          </p:cNvPicPr>
          <p:nvPr/>
        </p:nvPicPr>
        <p:blipFill rotWithShape="1">
          <a:blip r:embed="rId2"/>
          <a:srcRect l="22427" t="30033" r="39418" b="28396"/>
          <a:stretch/>
        </p:blipFill>
        <p:spPr>
          <a:xfrm>
            <a:off x="1301638" y="1472134"/>
            <a:ext cx="4012928" cy="2459397"/>
          </a:xfrm>
          <a:prstGeom prst="rect">
            <a:avLst/>
          </a:prstGeom>
        </p:spPr>
      </p:pic>
      <p:pic>
        <p:nvPicPr>
          <p:cNvPr id="6" name="Picture 5">
            <a:extLst>
              <a:ext uri="{FF2B5EF4-FFF2-40B4-BE49-F238E27FC236}">
                <a16:creationId xmlns:a16="http://schemas.microsoft.com/office/drawing/2014/main" id="{F0CD2617-7198-40AC-9C80-3A35FA86CDC5}"/>
              </a:ext>
            </a:extLst>
          </p:cNvPr>
          <p:cNvPicPr>
            <a:picLocks noChangeAspect="1"/>
          </p:cNvPicPr>
          <p:nvPr/>
        </p:nvPicPr>
        <p:blipFill rotWithShape="1">
          <a:blip r:embed="rId3"/>
          <a:srcRect l="20534" t="56181" r="14733" b="15857"/>
          <a:stretch/>
        </p:blipFill>
        <p:spPr>
          <a:xfrm>
            <a:off x="1301638" y="4342729"/>
            <a:ext cx="9408626" cy="2286011"/>
          </a:xfrm>
          <a:prstGeom prst="rect">
            <a:avLst/>
          </a:prstGeom>
        </p:spPr>
      </p:pic>
      <p:pic>
        <p:nvPicPr>
          <p:cNvPr id="15" name="Picture 14">
            <a:extLst>
              <a:ext uri="{FF2B5EF4-FFF2-40B4-BE49-F238E27FC236}">
                <a16:creationId xmlns:a16="http://schemas.microsoft.com/office/drawing/2014/main" id="{8ABC88CA-C4EB-47E4-8342-9FFE546BB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35" y="790112"/>
            <a:ext cx="399145" cy="399145"/>
          </a:xfrm>
          <a:prstGeom prst="rect">
            <a:avLst/>
          </a:prstGeom>
        </p:spPr>
      </p:pic>
    </p:spTree>
    <p:extLst>
      <p:ext uri="{BB962C8B-B14F-4D97-AF65-F5344CB8AC3E}">
        <p14:creationId xmlns:p14="http://schemas.microsoft.com/office/powerpoint/2010/main" val="2104064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1052157" y="603273"/>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t>      </a:t>
            </a:r>
            <a:r>
              <a:rPr lang="en-US" sz="2400" b="1" dirty="0">
                <a:solidFill>
                  <a:srgbClr val="FFC000"/>
                </a:solidFill>
                <a:latin typeface="OPENSANS"/>
              </a:rPr>
              <a:t>LINEAR SUPPORT VECTOR</a:t>
            </a:r>
            <a:r>
              <a:rPr lang="en-US" sz="2400" b="1" dirty="0">
                <a:latin typeface="OPENSANS"/>
              </a:rPr>
              <a:t> </a:t>
            </a:r>
          </a:p>
          <a:p>
            <a:r>
              <a:rPr lang="en-US" sz="2400" b="1" dirty="0">
                <a:latin typeface="OPENSANS"/>
              </a:rPr>
              <a:t>      REGRESSOR</a:t>
            </a:r>
            <a:endParaRPr lang="en-IN" sz="2400" b="1" dirty="0">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9" y="4068701"/>
            <a:ext cx="4092606" cy="1631216"/>
          </a:xfrm>
          <a:prstGeom prst="rect">
            <a:avLst/>
          </a:prstGeom>
          <a:noFill/>
        </p:spPr>
        <p:txBody>
          <a:bodyPr wrap="square" rtlCol="0">
            <a:spAutoFit/>
          </a:bodyPr>
          <a:lstStyle/>
          <a:p>
            <a:r>
              <a:rPr lang="en-IN" sz="1400" dirty="0"/>
              <a:t>Best Parameters:  { ‘C’: 0.1 }</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0.5381</a:t>
            </a:r>
          </a:p>
          <a:p>
            <a:pPr marL="742950" lvl="1" indent="-285750">
              <a:buFont typeface="Calibri" panose="020F0502020204030204" pitchFamily="34" charset="0"/>
              <a:buChar char="›"/>
            </a:pPr>
            <a:r>
              <a:rPr lang="en-IN" sz="1200" dirty="0"/>
              <a:t>Test Score (accuracy)      : 0.5534</a:t>
            </a:r>
          </a:p>
          <a:p>
            <a:pPr marL="742950" lvl="1" indent="-285750">
              <a:buFont typeface="Calibri" panose="020F0502020204030204" pitchFamily="34" charset="0"/>
              <a:buChar char="›"/>
            </a:pPr>
            <a:r>
              <a:rPr lang="en-IN" sz="1200" dirty="0"/>
              <a:t>Mean Squared Error       : 0.2110 </a:t>
            </a:r>
          </a:p>
          <a:p>
            <a:pPr marL="742950" lvl="1" indent="-285750">
              <a:buFont typeface="Calibri" panose="020F0502020204030204" pitchFamily="34" charset="0"/>
              <a:buChar char="›"/>
            </a:pPr>
            <a:r>
              <a:rPr lang="en-IN" sz="1200" dirty="0"/>
              <a:t>R2 Score 	            : 0.5534</a:t>
            </a:r>
          </a:p>
          <a:p>
            <a:pPr marL="742950" lvl="1" indent="-285750">
              <a:buFont typeface="Calibri" panose="020F0502020204030204" pitchFamily="34" charset="0"/>
              <a:buChar char="›"/>
            </a:pPr>
            <a:r>
              <a:rPr lang="en-IN" sz="1200" dirty="0"/>
              <a:t>Mean Absolute Error      : 0.3243</a:t>
            </a:r>
          </a:p>
        </p:txBody>
      </p:sp>
      <p:sp>
        <p:nvSpPr>
          <p:cNvPr id="14" name="TextBox 13">
            <a:extLst>
              <a:ext uri="{FF2B5EF4-FFF2-40B4-BE49-F238E27FC236}">
                <a16:creationId xmlns:a16="http://schemas.microsoft.com/office/drawing/2014/main" id="{58A4A095-06DE-4A5C-8EAA-41F942E1FE79}"/>
              </a:ext>
            </a:extLst>
          </p:cNvPr>
          <p:cNvSpPr txBox="1"/>
          <p:nvPr/>
        </p:nvSpPr>
        <p:spPr>
          <a:xfrm>
            <a:off x="1052157" y="6133877"/>
            <a:ext cx="3919663"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Linear SVR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024A542-6CDB-4823-AE36-59C472875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28" y="816198"/>
            <a:ext cx="369234" cy="394582"/>
          </a:xfrm>
          <a:prstGeom prst="rect">
            <a:avLst/>
          </a:prstGeom>
        </p:spPr>
      </p:pic>
      <p:pic>
        <p:nvPicPr>
          <p:cNvPr id="7" name="Picture 6">
            <a:extLst>
              <a:ext uri="{FF2B5EF4-FFF2-40B4-BE49-F238E27FC236}">
                <a16:creationId xmlns:a16="http://schemas.microsoft.com/office/drawing/2014/main" id="{9767F282-83E2-41F6-9B0B-35A1157E10BA}"/>
              </a:ext>
            </a:extLst>
          </p:cNvPr>
          <p:cNvPicPr>
            <a:picLocks noChangeAspect="1"/>
          </p:cNvPicPr>
          <p:nvPr/>
        </p:nvPicPr>
        <p:blipFill rotWithShape="1">
          <a:blip r:embed="rId3"/>
          <a:srcRect l="22427" t="32621" r="37087" b="29838"/>
          <a:stretch/>
        </p:blipFill>
        <p:spPr>
          <a:xfrm>
            <a:off x="1213795" y="1587096"/>
            <a:ext cx="4103975" cy="2140563"/>
          </a:xfrm>
          <a:prstGeom prst="rect">
            <a:avLst/>
          </a:prstGeom>
        </p:spPr>
      </p:pic>
      <p:pic>
        <p:nvPicPr>
          <p:cNvPr id="15" name="Picture 14">
            <a:extLst>
              <a:ext uri="{FF2B5EF4-FFF2-40B4-BE49-F238E27FC236}">
                <a16:creationId xmlns:a16="http://schemas.microsoft.com/office/drawing/2014/main" id="{24F9B4C8-2EF0-4D02-B180-9B6D0EDD8484}"/>
              </a:ext>
            </a:extLst>
          </p:cNvPr>
          <p:cNvPicPr>
            <a:picLocks noChangeAspect="1"/>
          </p:cNvPicPr>
          <p:nvPr/>
        </p:nvPicPr>
        <p:blipFill rotWithShape="1">
          <a:blip r:embed="rId4"/>
          <a:srcRect l="21772" t="38835" r="15024" b="9325"/>
          <a:stretch/>
        </p:blipFill>
        <p:spPr>
          <a:xfrm>
            <a:off x="5825388" y="349646"/>
            <a:ext cx="6138511" cy="2832111"/>
          </a:xfrm>
          <a:prstGeom prst="rect">
            <a:avLst/>
          </a:prstGeom>
        </p:spPr>
      </p:pic>
      <p:pic>
        <p:nvPicPr>
          <p:cNvPr id="16" name="Picture 15">
            <a:extLst>
              <a:ext uri="{FF2B5EF4-FFF2-40B4-BE49-F238E27FC236}">
                <a16:creationId xmlns:a16="http://schemas.microsoft.com/office/drawing/2014/main" id="{3855F54F-9B11-4475-B039-CA68CF8305F5}"/>
              </a:ext>
            </a:extLst>
          </p:cNvPr>
          <p:cNvPicPr>
            <a:picLocks noChangeAspect="1"/>
          </p:cNvPicPr>
          <p:nvPr/>
        </p:nvPicPr>
        <p:blipFill rotWithShape="1">
          <a:blip r:embed="rId5"/>
          <a:srcRect l="21262" t="35211" r="26893" b="10640"/>
          <a:stretch/>
        </p:blipFill>
        <p:spPr>
          <a:xfrm>
            <a:off x="5911136" y="3173595"/>
            <a:ext cx="6138510" cy="3606388"/>
          </a:xfrm>
          <a:prstGeom prst="rect">
            <a:avLst/>
          </a:prstGeom>
        </p:spPr>
      </p:pic>
    </p:spTree>
    <p:extLst>
      <p:ext uri="{BB962C8B-B14F-4D97-AF65-F5344CB8AC3E}">
        <p14:creationId xmlns:p14="http://schemas.microsoft.com/office/powerpoint/2010/main" val="1608280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1052157" y="603273"/>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C000"/>
                </a:solidFill>
                <a:latin typeface="OPENSANS"/>
              </a:rPr>
              <a:t>      SUPPORT VECTOR</a:t>
            </a:r>
            <a:r>
              <a:rPr lang="en-US" sz="2400" b="1" dirty="0">
                <a:latin typeface="OPENSANS"/>
              </a:rPr>
              <a:t> REGRESSOR</a:t>
            </a:r>
          </a:p>
          <a:p>
            <a:r>
              <a:rPr lang="en-US" sz="2400" b="1" dirty="0">
                <a:latin typeface="OPENSANS"/>
              </a:rPr>
              <a:t>      </a:t>
            </a:r>
            <a:r>
              <a:rPr lang="en-US" sz="1800" b="1" dirty="0">
                <a:solidFill>
                  <a:srgbClr val="00B0F0"/>
                </a:solidFill>
                <a:latin typeface="OPENSANS"/>
              </a:rPr>
              <a:t>RADIAL KERNEL</a:t>
            </a:r>
            <a:endParaRPr lang="en-IN" sz="2400" b="1" dirty="0">
              <a:solidFill>
                <a:srgbClr val="00B0F0"/>
              </a:solidFill>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9" y="4068701"/>
            <a:ext cx="4092606" cy="1631216"/>
          </a:xfrm>
          <a:prstGeom prst="rect">
            <a:avLst/>
          </a:prstGeom>
          <a:noFill/>
        </p:spPr>
        <p:txBody>
          <a:bodyPr wrap="square" rtlCol="0">
            <a:spAutoFit/>
          </a:bodyPr>
          <a:lstStyle/>
          <a:p>
            <a:r>
              <a:rPr lang="en-IN" sz="1400" dirty="0"/>
              <a:t>Best Parameters:  { ‘C’: 1 , ‘gamma’:0.1 }</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0.6105</a:t>
            </a:r>
          </a:p>
          <a:p>
            <a:pPr marL="742950" lvl="1" indent="-285750">
              <a:buFont typeface="Calibri" panose="020F0502020204030204" pitchFamily="34" charset="0"/>
              <a:buChar char="›"/>
            </a:pPr>
            <a:r>
              <a:rPr lang="en-IN" sz="1200" dirty="0"/>
              <a:t>Test Score (accuracy)               : 0.5944</a:t>
            </a:r>
          </a:p>
          <a:p>
            <a:pPr marL="742950" lvl="1" indent="-285750">
              <a:buFont typeface="Calibri" panose="020F0502020204030204" pitchFamily="34" charset="0"/>
              <a:buChar char="›"/>
            </a:pPr>
            <a:r>
              <a:rPr lang="en-IN" sz="1200" dirty="0"/>
              <a:t>Root Mean Squared Error       : 0.4377 </a:t>
            </a:r>
          </a:p>
          <a:p>
            <a:pPr marL="742950" lvl="1" indent="-285750">
              <a:buFont typeface="Calibri" panose="020F0502020204030204" pitchFamily="34" charset="0"/>
              <a:buChar char="›"/>
            </a:pPr>
            <a:r>
              <a:rPr lang="en-IN" sz="1200" dirty="0"/>
              <a:t>R2 Score 	                     : 0.5944</a:t>
            </a:r>
          </a:p>
          <a:p>
            <a:pPr marL="742950" lvl="1" indent="-285750">
              <a:buFont typeface="Calibri" panose="020F0502020204030204" pitchFamily="34" charset="0"/>
              <a:buChar char="›"/>
            </a:pPr>
            <a:r>
              <a:rPr lang="en-IN" sz="1200" dirty="0"/>
              <a:t>Mean Absolute Error               : 0.3068</a:t>
            </a:r>
          </a:p>
        </p:txBody>
      </p:sp>
      <p:sp>
        <p:nvSpPr>
          <p:cNvPr id="14" name="TextBox 13">
            <a:extLst>
              <a:ext uri="{FF2B5EF4-FFF2-40B4-BE49-F238E27FC236}">
                <a16:creationId xmlns:a16="http://schemas.microsoft.com/office/drawing/2014/main" id="{58A4A095-06DE-4A5C-8EAA-41F942E1FE79}"/>
              </a:ext>
            </a:extLst>
          </p:cNvPr>
          <p:cNvSpPr txBox="1"/>
          <p:nvPr/>
        </p:nvSpPr>
        <p:spPr>
          <a:xfrm>
            <a:off x="352405" y="6133877"/>
            <a:ext cx="4530407"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SVR Radial Kernel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024A542-6CDB-4823-AE36-59C472875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28" y="816198"/>
            <a:ext cx="369234" cy="394582"/>
          </a:xfrm>
          <a:prstGeom prst="rect">
            <a:avLst/>
          </a:prstGeom>
        </p:spPr>
      </p:pic>
      <p:pic>
        <p:nvPicPr>
          <p:cNvPr id="9" name="Picture 8">
            <a:extLst>
              <a:ext uri="{FF2B5EF4-FFF2-40B4-BE49-F238E27FC236}">
                <a16:creationId xmlns:a16="http://schemas.microsoft.com/office/drawing/2014/main" id="{F98E4A27-FD10-4442-99DC-A20D1C8CEB26}"/>
              </a:ext>
            </a:extLst>
          </p:cNvPr>
          <p:cNvPicPr>
            <a:picLocks noChangeAspect="1"/>
          </p:cNvPicPr>
          <p:nvPr/>
        </p:nvPicPr>
        <p:blipFill rotWithShape="1">
          <a:blip r:embed="rId3"/>
          <a:srcRect l="22645" t="50093" r="32864" b="13902"/>
          <a:stretch/>
        </p:blipFill>
        <p:spPr>
          <a:xfrm>
            <a:off x="1052157" y="1725761"/>
            <a:ext cx="4435360" cy="2019057"/>
          </a:xfrm>
          <a:prstGeom prst="rect">
            <a:avLst/>
          </a:prstGeom>
        </p:spPr>
      </p:pic>
      <p:pic>
        <p:nvPicPr>
          <p:cNvPr id="10" name="Picture 9">
            <a:extLst>
              <a:ext uri="{FF2B5EF4-FFF2-40B4-BE49-F238E27FC236}">
                <a16:creationId xmlns:a16="http://schemas.microsoft.com/office/drawing/2014/main" id="{FBFAE8E3-C0D6-4A52-9593-745B1D745123}"/>
              </a:ext>
            </a:extLst>
          </p:cNvPr>
          <p:cNvPicPr>
            <a:picLocks noChangeAspect="1"/>
          </p:cNvPicPr>
          <p:nvPr/>
        </p:nvPicPr>
        <p:blipFill rotWithShape="1">
          <a:blip r:embed="rId4"/>
          <a:srcRect l="22354" t="31068" r="14660" b="18317"/>
          <a:stretch/>
        </p:blipFill>
        <p:spPr>
          <a:xfrm>
            <a:off x="5726182" y="221633"/>
            <a:ext cx="6316798" cy="2855340"/>
          </a:xfrm>
          <a:prstGeom prst="rect">
            <a:avLst/>
          </a:prstGeom>
        </p:spPr>
      </p:pic>
      <p:pic>
        <p:nvPicPr>
          <p:cNvPr id="11" name="Picture 10">
            <a:extLst>
              <a:ext uri="{FF2B5EF4-FFF2-40B4-BE49-F238E27FC236}">
                <a16:creationId xmlns:a16="http://schemas.microsoft.com/office/drawing/2014/main" id="{00FC58E0-FA1B-4D08-8A23-AEB40AD43F44}"/>
              </a:ext>
            </a:extLst>
          </p:cNvPr>
          <p:cNvPicPr>
            <a:picLocks noChangeAspect="1"/>
          </p:cNvPicPr>
          <p:nvPr/>
        </p:nvPicPr>
        <p:blipFill rotWithShape="1">
          <a:blip r:embed="rId5"/>
          <a:srcRect l="21660" t="31327" r="26529" b="13916"/>
          <a:stretch/>
        </p:blipFill>
        <p:spPr>
          <a:xfrm>
            <a:off x="5859125" y="3181779"/>
            <a:ext cx="6183855" cy="3676221"/>
          </a:xfrm>
          <a:prstGeom prst="rect">
            <a:avLst/>
          </a:prstGeom>
        </p:spPr>
      </p:pic>
    </p:spTree>
    <p:extLst>
      <p:ext uri="{BB962C8B-B14F-4D97-AF65-F5344CB8AC3E}">
        <p14:creationId xmlns:p14="http://schemas.microsoft.com/office/powerpoint/2010/main" val="361395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AC23F3-E398-409D-8888-56C66880BEB0}"/>
              </a:ext>
            </a:extLst>
          </p:cNvPr>
          <p:cNvSpPr/>
          <p:nvPr/>
        </p:nvSpPr>
        <p:spPr>
          <a:xfrm>
            <a:off x="43821" y="77395"/>
            <a:ext cx="1660124" cy="57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p:cNvCxnSpPr/>
          <p:nvPr/>
        </p:nvCxnSpPr>
        <p:spPr>
          <a:xfrm>
            <a:off x="6083633" y="1186390"/>
            <a:ext cx="24735" cy="4896544"/>
          </a:xfrm>
          <a:prstGeom prst="line">
            <a:avLst/>
          </a:prstGeom>
          <a:ln w="19050">
            <a:solidFill>
              <a:srgbClr val="BFBFBF"/>
            </a:solidFill>
            <a:prstDash val="sysDash"/>
            <a:bevel/>
          </a:ln>
        </p:spPr>
      </p:cxnSp>
      <p:sp>
        <p:nvSpPr>
          <p:cNvPr id="18" name="Oval 17"/>
          <p:cNvSpPr/>
          <p:nvPr/>
        </p:nvSpPr>
        <p:spPr>
          <a:xfrm>
            <a:off x="5699443" y="1122579"/>
            <a:ext cx="793115" cy="7931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99443" y="2101978"/>
            <a:ext cx="793115" cy="7931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699443" y="3081377"/>
            <a:ext cx="793115" cy="7931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99443" y="4060776"/>
            <a:ext cx="793115" cy="7931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699443" y="5037036"/>
            <a:ext cx="793115" cy="7931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5763253" y="1186390"/>
            <a:ext cx="665494" cy="6654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763253" y="2165789"/>
            <a:ext cx="665494" cy="6654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763253" y="3145188"/>
            <a:ext cx="665494" cy="6654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5763253" y="4124587"/>
            <a:ext cx="665494" cy="6654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5763253" y="5100846"/>
            <a:ext cx="665494" cy="6654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6741884" y="1486093"/>
            <a:ext cx="4583154" cy="0"/>
          </a:xfrm>
          <a:prstGeom prst="line">
            <a:avLst/>
          </a:prstGeom>
          <a:ln w="3175">
            <a:solidFill>
              <a:schemeClr val="accent6"/>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741884" y="3477934"/>
            <a:ext cx="4583154" cy="0"/>
          </a:xfrm>
          <a:prstGeom prst="line">
            <a:avLst/>
          </a:prstGeom>
          <a:ln w="3175">
            <a:solidFill>
              <a:schemeClr val="accent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741884" y="5433593"/>
            <a:ext cx="4583154" cy="0"/>
          </a:xfrm>
          <a:prstGeom prst="line">
            <a:avLst/>
          </a:prstGeom>
          <a:ln w="3175">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a:off x="866963" y="4439240"/>
            <a:ext cx="4583154" cy="0"/>
          </a:xfrm>
          <a:prstGeom prst="line">
            <a:avLst/>
          </a:prstGeom>
          <a:ln w="3175">
            <a:solidFill>
              <a:schemeClr val="accent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a:off x="866963" y="2483581"/>
            <a:ext cx="4583154" cy="0"/>
          </a:xfrm>
          <a:prstGeom prst="line">
            <a:avLst/>
          </a:prstGeom>
          <a:ln w="3175">
            <a:solidFill>
              <a:schemeClr val="accent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874416" y="1124955"/>
            <a:ext cx="4441370" cy="1326221"/>
            <a:chOff x="4655840" y="93431"/>
            <a:chExt cx="2995195" cy="1326221"/>
          </a:xfrm>
        </p:grpSpPr>
        <p:sp>
          <p:nvSpPr>
            <p:cNvPr id="35" name="TextBox 34"/>
            <p:cNvSpPr txBox="1"/>
            <p:nvPr/>
          </p:nvSpPr>
          <p:spPr>
            <a:xfrm>
              <a:off x="4655840" y="93431"/>
              <a:ext cx="727714" cy="369332"/>
            </a:xfrm>
            <a:prstGeom prst="rect">
              <a:avLst/>
            </a:prstGeom>
            <a:noFill/>
          </p:spPr>
          <p:txBody>
            <a:bodyPr wrap="none" rtlCol="0">
              <a:spAutoFit/>
            </a:bodyPr>
            <a:lstStyle/>
            <a:p>
              <a:r>
                <a:rPr lang="en-US" b="1" cap="all" dirty="0">
                  <a:solidFill>
                    <a:schemeClr val="accent6"/>
                  </a:solidFill>
                </a:rPr>
                <a:t>Context</a:t>
              </a:r>
            </a:p>
          </p:txBody>
        </p:sp>
        <p:sp>
          <p:nvSpPr>
            <p:cNvPr id="36" name="TextBox 35"/>
            <p:cNvSpPr txBox="1"/>
            <p:nvPr/>
          </p:nvSpPr>
          <p:spPr>
            <a:xfrm>
              <a:off x="4655840" y="588655"/>
              <a:ext cx="2995195" cy="830997"/>
            </a:xfrm>
            <a:prstGeom prst="rect">
              <a:avLst/>
            </a:prstGeom>
            <a:noFill/>
          </p:spPr>
          <p:txBody>
            <a:bodyPr wrap="square" rtlCol="0">
              <a:spAutoFit/>
            </a:bodyPr>
            <a:lstStyle/>
            <a:p>
              <a:pPr algn="just"/>
              <a:r>
                <a:rPr lang="en-IN" sz="1200" dirty="0"/>
                <a:t>Since 2008, guests and hosts have used Airbnb to expand on traveling possibilities and present more unique, personalized way of experiencing the world. This dataset describes the listing activity and metrics in NYC, NY for 2019.</a:t>
              </a:r>
              <a:endParaRPr lang="en-US" sz="1200" dirty="0"/>
            </a:p>
          </p:txBody>
        </p:sp>
      </p:grpSp>
      <p:grpSp>
        <p:nvGrpSpPr>
          <p:cNvPr id="53" name="Group 52"/>
          <p:cNvGrpSpPr/>
          <p:nvPr/>
        </p:nvGrpSpPr>
        <p:grpSpPr>
          <a:xfrm>
            <a:off x="6883668" y="3063884"/>
            <a:ext cx="4441370" cy="956889"/>
            <a:chOff x="4655840" y="93431"/>
            <a:chExt cx="2995195" cy="956889"/>
          </a:xfrm>
        </p:grpSpPr>
        <p:sp>
          <p:nvSpPr>
            <p:cNvPr id="54" name="TextBox 53"/>
            <p:cNvSpPr txBox="1"/>
            <p:nvPr/>
          </p:nvSpPr>
          <p:spPr>
            <a:xfrm>
              <a:off x="4655840" y="93431"/>
              <a:ext cx="1473071" cy="369332"/>
            </a:xfrm>
            <a:prstGeom prst="rect">
              <a:avLst/>
            </a:prstGeom>
            <a:noFill/>
          </p:spPr>
          <p:txBody>
            <a:bodyPr wrap="none" rtlCol="0">
              <a:spAutoFit/>
            </a:bodyPr>
            <a:lstStyle/>
            <a:p>
              <a:r>
                <a:rPr lang="en-US" b="1" cap="all" dirty="0">
                  <a:solidFill>
                    <a:schemeClr val="accent4"/>
                  </a:solidFill>
                </a:rPr>
                <a:t>ACKNOWLEGEMENT</a:t>
              </a:r>
            </a:p>
          </p:txBody>
        </p:sp>
        <p:sp>
          <p:nvSpPr>
            <p:cNvPr id="55" name="TextBox 54"/>
            <p:cNvSpPr txBox="1"/>
            <p:nvPr/>
          </p:nvSpPr>
          <p:spPr>
            <a:xfrm>
              <a:off x="4655840" y="588655"/>
              <a:ext cx="2995195" cy="461665"/>
            </a:xfrm>
            <a:prstGeom prst="rect">
              <a:avLst/>
            </a:prstGeom>
            <a:noFill/>
          </p:spPr>
          <p:txBody>
            <a:bodyPr wrap="square" rtlCol="0">
              <a:spAutoFit/>
            </a:bodyPr>
            <a:lstStyle/>
            <a:p>
              <a:pPr algn="just"/>
              <a:r>
                <a:rPr lang="en-IN" sz="1200" dirty="0"/>
                <a:t>This public dataset is part of Airbnb, and the original source can be found on this </a:t>
              </a:r>
              <a:r>
                <a:rPr lang="en-IN" sz="1200" dirty="0">
                  <a:hlinkClick r:id="rId3"/>
                </a:rPr>
                <a:t>website</a:t>
              </a:r>
              <a:r>
                <a:rPr lang="en-IN" sz="1200" dirty="0"/>
                <a:t> </a:t>
              </a:r>
              <a:r>
                <a:rPr lang="en-US" sz="1200" dirty="0"/>
                <a:t>, from which we need to collect the data.</a:t>
              </a:r>
            </a:p>
          </p:txBody>
        </p:sp>
      </p:grpSp>
      <p:grpSp>
        <p:nvGrpSpPr>
          <p:cNvPr id="56" name="Group 55"/>
          <p:cNvGrpSpPr/>
          <p:nvPr/>
        </p:nvGrpSpPr>
        <p:grpSpPr>
          <a:xfrm>
            <a:off x="6960097" y="5018392"/>
            <a:ext cx="4455580" cy="1326221"/>
            <a:chOff x="4655840" y="93431"/>
            <a:chExt cx="3004777" cy="1326221"/>
          </a:xfrm>
        </p:grpSpPr>
        <p:sp>
          <p:nvSpPr>
            <p:cNvPr id="57" name="TextBox 56"/>
            <p:cNvSpPr txBox="1"/>
            <p:nvPr/>
          </p:nvSpPr>
          <p:spPr>
            <a:xfrm>
              <a:off x="4655840" y="93431"/>
              <a:ext cx="3004777" cy="369332"/>
            </a:xfrm>
            <a:prstGeom prst="rect">
              <a:avLst/>
            </a:prstGeom>
            <a:noFill/>
          </p:spPr>
          <p:txBody>
            <a:bodyPr wrap="none" rtlCol="0">
              <a:spAutoFit/>
            </a:bodyPr>
            <a:lstStyle/>
            <a:p>
              <a:r>
                <a:rPr lang="en-US" b="1" cap="all" dirty="0">
                  <a:solidFill>
                    <a:schemeClr val="accent2"/>
                  </a:solidFill>
                </a:rPr>
                <a:t>Planning ,execution &amp; implementation</a:t>
              </a:r>
            </a:p>
          </p:txBody>
        </p:sp>
        <p:sp>
          <p:nvSpPr>
            <p:cNvPr id="58" name="TextBox 57"/>
            <p:cNvSpPr txBox="1"/>
            <p:nvPr/>
          </p:nvSpPr>
          <p:spPr>
            <a:xfrm>
              <a:off x="4655840" y="588655"/>
              <a:ext cx="2995195" cy="830997"/>
            </a:xfrm>
            <a:prstGeom prst="rect">
              <a:avLst/>
            </a:prstGeom>
            <a:noFill/>
          </p:spPr>
          <p:txBody>
            <a:bodyPr wrap="square" rtlCol="0">
              <a:spAutoFit/>
            </a:bodyPr>
            <a:lstStyle/>
            <a:p>
              <a:pPr algn="just"/>
              <a:r>
                <a:rPr lang="en-US" sz="1200" dirty="0"/>
                <a:t>Here we will be using various machine learning algorithms to predict the best model for rental prices &amp; segmentation then we will select the best suited one based on the metrics for implementation to achieve the goal of the project.</a:t>
              </a:r>
            </a:p>
          </p:txBody>
        </p:sp>
      </p:grpSp>
      <p:grpSp>
        <p:nvGrpSpPr>
          <p:cNvPr id="59" name="Group 58"/>
          <p:cNvGrpSpPr/>
          <p:nvPr/>
        </p:nvGrpSpPr>
        <p:grpSpPr>
          <a:xfrm>
            <a:off x="864631" y="2050486"/>
            <a:ext cx="4441370" cy="1141555"/>
            <a:chOff x="4655840" y="93431"/>
            <a:chExt cx="2995195" cy="1141555"/>
          </a:xfrm>
        </p:grpSpPr>
        <p:sp>
          <p:nvSpPr>
            <p:cNvPr id="60" name="TextBox 59"/>
            <p:cNvSpPr txBox="1"/>
            <p:nvPr/>
          </p:nvSpPr>
          <p:spPr>
            <a:xfrm>
              <a:off x="4655840" y="93431"/>
              <a:ext cx="745011" cy="369332"/>
            </a:xfrm>
            <a:prstGeom prst="rect">
              <a:avLst/>
            </a:prstGeom>
            <a:noFill/>
          </p:spPr>
          <p:txBody>
            <a:bodyPr wrap="none" rtlCol="0">
              <a:spAutoFit/>
            </a:bodyPr>
            <a:lstStyle/>
            <a:p>
              <a:r>
                <a:rPr lang="en-US" b="1" cap="all" dirty="0">
                  <a:solidFill>
                    <a:schemeClr val="accent5"/>
                  </a:solidFill>
                </a:rPr>
                <a:t>Content</a:t>
              </a:r>
            </a:p>
          </p:txBody>
        </p:sp>
        <p:sp>
          <p:nvSpPr>
            <p:cNvPr id="61" name="TextBox 60"/>
            <p:cNvSpPr txBox="1"/>
            <p:nvPr/>
          </p:nvSpPr>
          <p:spPr>
            <a:xfrm>
              <a:off x="4655840" y="588655"/>
              <a:ext cx="2995195" cy="646331"/>
            </a:xfrm>
            <a:prstGeom prst="rect">
              <a:avLst/>
            </a:prstGeom>
            <a:noFill/>
          </p:spPr>
          <p:txBody>
            <a:bodyPr wrap="square" rtlCol="0">
              <a:spAutoFit/>
            </a:bodyPr>
            <a:lstStyle/>
            <a:p>
              <a:pPr algn="just"/>
              <a:r>
                <a:rPr lang="en-IN" sz="1200" dirty="0"/>
                <a:t>This data file includes all needed information to find out more about hosts, geographical availability, necessary metrics to make predictions and draw conclusions</a:t>
              </a:r>
              <a:r>
                <a:rPr lang="en-US" sz="1200" dirty="0"/>
                <a:t>.</a:t>
              </a:r>
            </a:p>
          </p:txBody>
        </p:sp>
      </p:grpSp>
      <p:grpSp>
        <p:nvGrpSpPr>
          <p:cNvPr id="62" name="Group 61"/>
          <p:cNvGrpSpPr/>
          <p:nvPr/>
        </p:nvGrpSpPr>
        <p:grpSpPr>
          <a:xfrm>
            <a:off x="873883" y="3989415"/>
            <a:ext cx="4441370" cy="1326221"/>
            <a:chOff x="4655840" y="93431"/>
            <a:chExt cx="2995195" cy="1326221"/>
          </a:xfrm>
        </p:grpSpPr>
        <p:sp>
          <p:nvSpPr>
            <p:cNvPr id="63" name="TextBox 62"/>
            <p:cNvSpPr txBox="1"/>
            <p:nvPr/>
          </p:nvSpPr>
          <p:spPr>
            <a:xfrm>
              <a:off x="4655840" y="93431"/>
              <a:ext cx="810565" cy="369332"/>
            </a:xfrm>
            <a:prstGeom prst="rect">
              <a:avLst/>
            </a:prstGeom>
            <a:noFill/>
          </p:spPr>
          <p:txBody>
            <a:bodyPr wrap="none" rtlCol="0">
              <a:spAutoFit/>
            </a:bodyPr>
            <a:lstStyle/>
            <a:p>
              <a:r>
                <a:rPr lang="en-US" b="1" cap="all" dirty="0">
                  <a:solidFill>
                    <a:schemeClr val="accent3"/>
                  </a:solidFill>
                </a:rPr>
                <a:t>OBJECTIVE</a:t>
              </a:r>
            </a:p>
          </p:txBody>
        </p:sp>
        <p:sp>
          <p:nvSpPr>
            <p:cNvPr id="64" name="TextBox 63"/>
            <p:cNvSpPr txBox="1"/>
            <p:nvPr/>
          </p:nvSpPr>
          <p:spPr>
            <a:xfrm>
              <a:off x="4655840" y="588655"/>
              <a:ext cx="2995195" cy="830997"/>
            </a:xfrm>
            <a:prstGeom prst="rect">
              <a:avLst/>
            </a:prstGeom>
            <a:noFill/>
          </p:spPr>
          <p:txBody>
            <a:bodyPr wrap="square" rtlCol="0">
              <a:spAutoFit/>
            </a:bodyPr>
            <a:lstStyle/>
            <a:p>
              <a:pPr algn="just"/>
              <a:r>
                <a:rPr lang="en-US" sz="1200" dirty="0"/>
                <a:t>The Objective is to create a best model to predict the rental prices of the Airbnb listings throughout New York State &amp; also create clusters based on all the variables to create a data structure and segment the data.</a:t>
              </a:r>
            </a:p>
          </p:txBody>
        </p:sp>
      </p:grpSp>
      <p:sp>
        <p:nvSpPr>
          <p:cNvPr id="67" name="Slide Number Placeholder 66"/>
          <p:cNvSpPr>
            <a:spLocks noGrp="1"/>
          </p:cNvSpPr>
          <p:nvPr>
            <p:ph type="sldNum" sz="quarter" idx="12"/>
          </p:nvPr>
        </p:nvSpPr>
        <p:spPr>
          <a:xfrm>
            <a:off x="337047" y="6263918"/>
            <a:ext cx="439241" cy="390437"/>
          </a:xfrm>
        </p:spPr>
        <p:txBody>
          <a:bodyPr/>
          <a:lstStyle/>
          <a:p>
            <a:r>
              <a:rPr lang="en-US" dirty="0"/>
              <a:t>.</a:t>
            </a:r>
          </a:p>
        </p:txBody>
      </p:sp>
      <p:sp>
        <p:nvSpPr>
          <p:cNvPr id="69" name="Shape 2587"/>
          <p:cNvSpPr/>
          <p:nvPr/>
        </p:nvSpPr>
        <p:spPr>
          <a:xfrm>
            <a:off x="5969177" y="1363750"/>
            <a:ext cx="278381" cy="27838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Google Shape;4577;p31">
            <a:extLst>
              <a:ext uri="{FF2B5EF4-FFF2-40B4-BE49-F238E27FC236}">
                <a16:creationId xmlns:a16="http://schemas.microsoft.com/office/drawing/2014/main" id="{317714C9-846C-4D20-8B89-619EF46C5CCA}"/>
              </a:ext>
            </a:extLst>
          </p:cNvPr>
          <p:cNvSpPr/>
          <p:nvPr/>
        </p:nvSpPr>
        <p:spPr>
          <a:xfrm>
            <a:off x="5886143" y="4235916"/>
            <a:ext cx="434110" cy="406647"/>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134;p34">
            <a:extLst>
              <a:ext uri="{FF2B5EF4-FFF2-40B4-BE49-F238E27FC236}">
                <a16:creationId xmlns:a16="http://schemas.microsoft.com/office/drawing/2014/main" id="{FFE3D54F-18B9-4C20-9D2E-8FE878E7E909}"/>
              </a:ext>
            </a:extLst>
          </p:cNvPr>
          <p:cNvSpPr/>
          <p:nvPr/>
        </p:nvSpPr>
        <p:spPr>
          <a:xfrm>
            <a:off x="5946681" y="2312083"/>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8543;p40">
            <a:extLst>
              <a:ext uri="{FF2B5EF4-FFF2-40B4-BE49-F238E27FC236}">
                <a16:creationId xmlns:a16="http://schemas.microsoft.com/office/drawing/2014/main" id="{26468DAF-B3A9-473D-8EE5-888C87AE0766}"/>
              </a:ext>
            </a:extLst>
          </p:cNvPr>
          <p:cNvSpPr/>
          <p:nvPr/>
        </p:nvSpPr>
        <p:spPr>
          <a:xfrm>
            <a:off x="5961204" y="3286954"/>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00AD151C-0BED-4553-B1EF-4BFBFBC1C125}"/>
              </a:ext>
            </a:extLst>
          </p:cNvPr>
          <p:cNvSpPr txBox="1"/>
          <p:nvPr/>
        </p:nvSpPr>
        <p:spPr>
          <a:xfrm>
            <a:off x="556667" y="628590"/>
            <a:ext cx="4505985" cy="584775"/>
          </a:xfrm>
          <a:prstGeom prst="rect">
            <a:avLst/>
          </a:prstGeom>
          <a:noFill/>
        </p:spPr>
        <p:txBody>
          <a:bodyPr wrap="square" rtlCol="0">
            <a:spAutoFit/>
          </a:bodyPr>
          <a:lstStyle/>
          <a:p>
            <a:r>
              <a:rPr lang="en-US" sz="3200" b="1" dirty="0">
                <a:solidFill>
                  <a:schemeClr val="accent4"/>
                </a:solidFill>
                <a:latin typeface="OPENSANS"/>
              </a:rPr>
              <a:t>PROJECT</a:t>
            </a:r>
            <a:r>
              <a:rPr lang="en-US" sz="3200" b="1" dirty="0">
                <a:latin typeface="OPENSANS"/>
              </a:rPr>
              <a:t> DESCRIPTION</a:t>
            </a:r>
            <a:endParaRPr lang="en-IN" sz="32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ADB5342-160B-4FA4-B3AE-80730C113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674" y="5188116"/>
            <a:ext cx="499048" cy="499048"/>
          </a:xfrm>
          <a:prstGeom prst="rect">
            <a:avLst/>
          </a:prstGeom>
          <a:noFill/>
        </p:spPr>
      </p:pic>
    </p:spTree>
    <p:extLst>
      <p:ext uri="{BB962C8B-B14F-4D97-AF65-F5344CB8AC3E}">
        <p14:creationId xmlns:p14="http://schemas.microsoft.com/office/powerpoint/2010/main" val="336462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096F384-56DF-469B-A092-730DAE14C346}"/>
              </a:ext>
            </a:extLst>
          </p:cNvPr>
          <p:cNvSpPr txBox="1">
            <a:spLocks/>
          </p:cNvSpPr>
          <p:nvPr/>
        </p:nvSpPr>
        <p:spPr>
          <a:xfrm>
            <a:off x="847971" y="747365"/>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C000"/>
                </a:solidFill>
                <a:latin typeface="OPENSANS"/>
              </a:rPr>
              <a:t>      DECISION TREE </a:t>
            </a:r>
            <a:r>
              <a:rPr lang="en-US" sz="2800" b="1" dirty="0">
                <a:latin typeface="OPENSANS"/>
              </a:rPr>
              <a:t>REGRESSOR</a:t>
            </a:r>
            <a:endParaRPr lang="en-IN" sz="2800" b="1" dirty="0">
              <a:solidFill>
                <a:srgbClr val="00B0F0"/>
              </a:solidFill>
              <a:latin typeface="OPENSANS"/>
            </a:endParaRPr>
          </a:p>
        </p:txBody>
      </p:sp>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9" y="4068701"/>
            <a:ext cx="4092606" cy="1631216"/>
          </a:xfrm>
          <a:prstGeom prst="rect">
            <a:avLst/>
          </a:prstGeom>
          <a:noFill/>
        </p:spPr>
        <p:txBody>
          <a:bodyPr wrap="square" rtlCol="0">
            <a:spAutoFit/>
          </a:bodyPr>
          <a:lstStyle/>
          <a:p>
            <a:r>
              <a:rPr lang="en-IN" sz="1400" dirty="0"/>
              <a:t>Best Parameters:  { ‘</a:t>
            </a:r>
            <a:r>
              <a:rPr lang="en-IN" sz="1400" dirty="0" err="1"/>
              <a:t>max_depth</a:t>
            </a:r>
            <a:r>
              <a:rPr lang="en-IN" sz="1400" dirty="0"/>
              <a:t>’ : 8}</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0.5352</a:t>
            </a:r>
          </a:p>
          <a:p>
            <a:pPr marL="742950" lvl="1" indent="-285750">
              <a:buFont typeface="Calibri" panose="020F0502020204030204" pitchFamily="34" charset="0"/>
              <a:buChar char="›"/>
            </a:pPr>
            <a:r>
              <a:rPr lang="en-IN" sz="1200" dirty="0"/>
              <a:t>Test Score (accuracy)               : 0.5432</a:t>
            </a:r>
          </a:p>
          <a:p>
            <a:pPr marL="742950" lvl="1" indent="-285750">
              <a:buFont typeface="Calibri" panose="020F0502020204030204" pitchFamily="34" charset="0"/>
              <a:buChar char="›"/>
            </a:pPr>
            <a:r>
              <a:rPr lang="en-IN" sz="1200" dirty="0"/>
              <a:t>Root Mean Squared Error       : 0.4646 </a:t>
            </a:r>
          </a:p>
          <a:p>
            <a:pPr marL="742950" lvl="1" indent="-285750">
              <a:buFont typeface="Calibri" panose="020F0502020204030204" pitchFamily="34" charset="0"/>
              <a:buChar char="›"/>
            </a:pPr>
            <a:r>
              <a:rPr lang="en-IN" sz="1200" dirty="0"/>
              <a:t>R2 Score 	                     : 0.5432</a:t>
            </a:r>
          </a:p>
          <a:p>
            <a:pPr marL="742950" lvl="1" indent="-285750">
              <a:buFont typeface="Calibri" panose="020F0502020204030204" pitchFamily="34" charset="0"/>
              <a:buChar char="›"/>
            </a:pPr>
            <a:r>
              <a:rPr lang="en-IN" sz="1200" dirty="0"/>
              <a:t>Mean Absolute Error               : 0.3311</a:t>
            </a:r>
          </a:p>
        </p:txBody>
      </p:sp>
      <p:sp>
        <p:nvSpPr>
          <p:cNvPr id="14" name="TextBox 13">
            <a:extLst>
              <a:ext uri="{FF2B5EF4-FFF2-40B4-BE49-F238E27FC236}">
                <a16:creationId xmlns:a16="http://schemas.microsoft.com/office/drawing/2014/main" id="{58A4A095-06DE-4A5C-8EAA-41F942E1FE79}"/>
              </a:ext>
            </a:extLst>
          </p:cNvPr>
          <p:cNvSpPr txBox="1"/>
          <p:nvPr/>
        </p:nvSpPr>
        <p:spPr>
          <a:xfrm>
            <a:off x="707460" y="6133877"/>
            <a:ext cx="4081823"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Decision Tree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9627F30-7DDF-4CCE-B098-B0EF645C319A}"/>
              </a:ext>
            </a:extLst>
          </p:cNvPr>
          <p:cNvPicPr>
            <a:picLocks noChangeAspect="1"/>
          </p:cNvPicPr>
          <p:nvPr/>
        </p:nvPicPr>
        <p:blipFill rotWithShape="1">
          <a:blip r:embed="rId2"/>
          <a:srcRect l="22572" t="27890" r="36797" b="30475"/>
          <a:stretch/>
        </p:blipFill>
        <p:spPr>
          <a:xfrm>
            <a:off x="1328742" y="1517329"/>
            <a:ext cx="4112736" cy="2370585"/>
          </a:xfrm>
          <a:prstGeom prst="rect">
            <a:avLst/>
          </a:prstGeom>
        </p:spPr>
      </p:pic>
      <p:pic>
        <p:nvPicPr>
          <p:cNvPr id="7" name="Picture 6">
            <a:extLst>
              <a:ext uri="{FF2B5EF4-FFF2-40B4-BE49-F238E27FC236}">
                <a16:creationId xmlns:a16="http://schemas.microsoft.com/office/drawing/2014/main" id="{413FD572-2AB9-4DA2-92B2-988B2D859E49}"/>
              </a:ext>
            </a:extLst>
          </p:cNvPr>
          <p:cNvPicPr>
            <a:picLocks noChangeAspect="1"/>
          </p:cNvPicPr>
          <p:nvPr/>
        </p:nvPicPr>
        <p:blipFill rotWithShape="1">
          <a:blip r:embed="rId3"/>
          <a:srcRect l="21990" t="38059" r="15024" b="10897"/>
          <a:stretch/>
        </p:blipFill>
        <p:spPr>
          <a:xfrm>
            <a:off x="5814340" y="292963"/>
            <a:ext cx="6276670" cy="2861256"/>
          </a:xfrm>
          <a:prstGeom prst="rect">
            <a:avLst/>
          </a:prstGeom>
        </p:spPr>
      </p:pic>
      <p:pic>
        <p:nvPicPr>
          <p:cNvPr id="12" name="Picture 11">
            <a:extLst>
              <a:ext uri="{FF2B5EF4-FFF2-40B4-BE49-F238E27FC236}">
                <a16:creationId xmlns:a16="http://schemas.microsoft.com/office/drawing/2014/main" id="{7E63A529-35C2-4ECF-AAEC-A303116C641F}"/>
              </a:ext>
            </a:extLst>
          </p:cNvPr>
          <p:cNvPicPr>
            <a:picLocks noChangeAspect="1"/>
          </p:cNvPicPr>
          <p:nvPr/>
        </p:nvPicPr>
        <p:blipFill rotWithShape="1">
          <a:blip r:embed="rId4"/>
          <a:srcRect l="22282" t="33527" r="26966" b="11801"/>
          <a:stretch/>
        </p:blipFill>
        <p:spPr>
          <a:xfrm>
            <a:off x="6000144" y="3231777"/>
            <a:ext cx="5922567" cy="3588705"/>
          </a:xfrm>
          <a:prstGeom prst="rect">
            <a:avLst/>
          </a:prstGeom>
        </p:spPr>
      </p:pic>
      <p:pic>
        <p:nvPicPr>
          <p:cNvPr id="16" name="Picture 15">
            <a:extLst>
              <a:ext uri="{FF2B5EF4-FFF2-40B4-BE49-F238E27FC236}">
                <a16:creationId xmlns:a16="http://schemas.microsoft.com/office/drawing/2014/main" id="{CC7BDC7F-1F9F-43B8-BD6E-E3CAB43C3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414" y="723863"/>
            <a:ext cx="547723" cy="547723"/>
          </a:xfrm>
          <a:prstGeom prst="rect">
            <a:avLst/>
          </a:prstGeom>
        </p:spPr>
      </p:pic>
    </p:spTree>
    <p:extLst>
      <p:ext uri="{BB962C8B-B14F-4D97-AF65-F5344CB8AC3E}">
        <p14:creationId xmlns:p14="http://schemas.microsoft.com/office/powerpoint/2010/main" val="84037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8" y="4210521"/>
            <a:ext cx="4552541" cy="1631216"/>
          </a:xfrm>
          <a:prstGeom prst="rect">
            <a:avLst/>
          </a:prstGeom>
          <a:noFill/>
        </p:spPr>
        <p:txBody>
          <a:bodyPr wrap="square" rtlCol="0">
            <a:spAutoFit/>
          </a:bodyPr>
          <a:lstStyle/>
          <a:p>
            <a:r>
              <a:rPr lang="en-IN" sz="1400" dirty="0"/>
              <a:t>Best Parameters:  { ‘</a:t>
            </a:r>
            <a:r>
              <a:rPr lang="en-IN" sz="1400" dirty="0" err="1"/>
              <a:t>max_depth</a:t>
            </a:r>
            <a:r>
              <a:rPr lang="en-IN" sz="1400" dirty="0"/>
              <a:t>’ : 15, ‘n_estimators’:100}</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0.5890</a:t>
            </a:r>
          </a:p>
          <a:p>
            <a:pPr marL="742950" lvl="1" indent="-285750">
              <a:buFont typeface="Calibri" panose="020F0502020204030204" pitchFamily="34" charset="0"/>
              <a:buChar char="›"/>
            </a:pPr>
            <a:r>
              <a:rPr lang="en-IN" sz="1200" dirty="0"/>
              <a:t>Test Score (accuracy)               : 0.6074</a:t>
            </a:r>
          </a:p>
          <a:p>
            <a:pPr marL="742950" lvl="1" indent="-285750">
              <a:buFont typeface="Calibri" panose="020F0502020204030204" pitchFamily="34" charset="0"/>
              <a:buChar char="›"/>
            </a:pPr>
            <a:r>
              <a:rPr lang="en-IN" sz="1200" dirty="0"/>
              <a:t>Root Mean Squared Error       : 0.4307</a:t>
            </a:r>
          </a:p>
          <a:p>
            <a:pPr marL="742950" lvl="1" indent="-285750">
              <a:buFont typeface="Calibri" panose="020F0502020204030204" pitchFamily="34" charset="0"/>
              <a:buChar char="›"/>
            </a:pPr>
            <a:r>
              <a:rPr lang="en-IN" sz="1200" dirty="0"/>
              <a:t>R2 Score 	                     : 0.6074</a:t>
            </a:r>
          </a:p>
          <a:p>
            <a:pPr marL="742950" lvl="1" indent="-285750">
              <a:buFont typeface="Calibri" panose="020F0502020204030204" pitchFamily="34" charset="0"/>
              <a:buChar char="›"/>
            </a:pPr>
            <a:r>
              <a:rPr lang="en-IN" sz="1200" dirty="0"/>
              <a:t>Mean Absolute Error               : 0.3076</a:t>
            </a:r>
          </a:p>
        </p:txBody>
      </p:sp>
      <p:sp>
        <p:nvSpPr>
          <p:cNvPr id="14" name="TextBox 13">
            <a:extLst>
              <a:ext uri="{FF2B5EF4-FFF2-40B4-BE49-F238E27FC236}">
                <a16:creationId xmlns:a16="http://schemas.microsoft.com/office/drawing/2014/main" id="{58A4A095-06DE-4A5C-8EAA-41F942E1FE79}"/>
              </a:ext>
            </a:extLst>
          </p:cNvPr>
          <p:cNvSpPr txBox="1"/>
          <p:nvPr/>
        </p:nvSpPr>
        <p:spPr>
          <a:xfrm>
            <a:off x="707460" y="6133877"/>
            <a:ext cx="4195379"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Random Forest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4">
            <a:extLst>
              <a:ext uri="{FF2B5EF4-FFF2-40B4-BE49-F238E27FC236}">
                <a16:creationId xmlns:a16="http://schemas.microsoft.com/office/drawing/2014/main" id="{4096F384-56DF-469B-A092-730DAE14C346}"/>
              </a:ext>
            </a:extLst>
          </p:cNvPr>
          <p:cNvSpPr txBox="1">
            <a:spLocks/>
          </p:cNvSpPr>
          <p:nvPr/>
        </p:nvSpPr>
        <p:spPr>
          <a:xfrm>
            <a:off x="821338" y="749777"/>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C000"/>
                </a:solidFill>
                <a:latin typeface="OPENSANS"/>
              </a:rPr>
              <a:t>      RANDOM FOREST </a:t>
            </a:r>
            <a:r>
              <a:rPr lang="en-US" sz="2800" b="1" dirty="0">
                <a:latin typeface="OPENSANS"/>
              </a:rPr>
              <a:t>REGRESSOR</a:t>
            </a:r>
            <a:endParaRPr lang="en-IN" sz="2800" b="1" dirty="0">
              <a:solidFill>
                <a:srgbClr val="00B0F0"/>
              </a:solidFill>
              <a:latin typeface="OPENSANS"/>
            </a:endParaRPr>
          </a:p>
        </p:txBody>
      </p:sp>
      <p:pic>
        <p:nvPicPr>
          <p:cNvPr id="9" name="Picture 8">
            <a:extLst>
              <a:ext uri="{FF2B5EF4-FFF2-40B4-BE49-F238E27FC236}">
                <a16:creationId xmlns:a16="http://schemas.microsoft.com/office/drawing/2014/main" id="{E3FD0210-3535-4BA2-9827-335983E8D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23" y="795223"/>
            <a:ext cx="507906" cy="389697"/>
          </a:xfrm>
          <a:prstGeom prst="rect">
            <a:avLst/>
          </a:prstGeom>
        </p:spPr>
      </p:pic>
      <p:pic>
        <p:nvPicPr>
          <p:cNvPr id="10" name="Picture 9">
            <a:extLst>
              <a:ext uri="{FF2B5EF4-FFF2-40B4-BE49-F238E27FC236}">
                <a16:creationId xmlns:a16="http://schemas.microsoft.com/office/drawing/2014/main" id="{5167DEE4-2C1D-43A3-AB4F-55E9C6B25E2A}"/>
              </a:ext>
            </a:extLst>
          </p:cNvPr>
          <p:cNvPicPr>
            <a:picLocks noChangeAspect="1"/>
          </p:cNvPicPr>
          <p:nvPr/>
        </p:nvPicPr>
        <p:blipFill rotWithShape="1">
          <a:blip r:embed="rId3"/>
          <a:srcRect l="22282" t="38446" r="34611" b="13916"/>
          <a:stretch/>
        </p:blipFill>
        <p:spPr>
          <a:xfrm>
            <a:off x="1376039" y="1456569"/>
            <a:ext cx="4227165" cy="2627697"/>
          </a:xfrm>
          <a:prstGeom prst="rect">
            <a:avLst/>
          </a:prstGeom>
        </p:spPr>
      </p:pic>
      <p:pic>
        <p:nvPicPr>
          <p:cNvPr id="11" name="Picture 10">
            <a:extLst>
              <a:ext uri="{FF2B5EF4-FFF2-40B4-BE49-F238E27FC236}">
                <a16:creationId xmlns:a16="http://schemas.microsoft.com/office/drawing/2014/main" id="{93861DBB-DB63-4CD7-998D-455B4623222A}"/>
              </a:ext>
            </a:extLst>
          </p:cNvPr>
          <p:cNvPicPr>
            <a:picLocks noChangeAspect="1"/>
          </p:cNvPicPr>
          <p:nvPr/>
        </p:nvPicPr>
        <p:blipFill rotWithShape="1">
          <a:blip r:embed="rId4"/>
          <a:srcRect l="22136" t="35599" r="14879" b="13580"/>
          <a:stretch/>
        </p:blipFill>
        <p:spPr>
          <a:xfrm>
            <a:off x="6096001" y="276347"/>
            <a:ext cx="6004264" cy="2725130"/>
          </a:xfrm>
          <a:prstGeom prst="rect">
            <a:avLst/>
          </a:prstGeom>
        </p:spPr>
      </p:pic>
      <p:pic>
        <p:nvPicPr>
          <p:cNvPr id="15" name="Picture 14">
            <a:extLst>
              <a:ext uri="{FF2B5EF4-FFF2-40B4-BE49-F238E27FC236}">
                <a16:creationId xmlns:a16="http://schemas.microsoft.com/office/drawing/2014/main" id="{7B34A768-858C-4248-88A0-D5F1E4AD80B6}"/>
              </a:ext>
            </a:extLst>
          </p:cNvPr>
          <p:cNvPicPr>
            <a:picLocks noChangeAspect="1"/>
          </p:cNvPicPr>
          <p:nvPr/>
        </p:nvPicPr>
        <p:blipFill rotWithShape="1">
          <a:blip r:embed="rId5"/>
          <a:srcRect l="22063" t="32621" r="26747" b="12880"/>
          <a:stretch/>
        </p:blipFill>
        <p:spPr>
          <a:xfrm>
            <a:off x="6096001" y="3137218"/>
            <a:ext cx="6004264" cy="3595727"/>
          </a:xfrm>
          <a:prstGeom prst="rect">
            <a:avLst/>
          </a:prstGeom>
        </p:spPr>
      </p:pic>
    </p:spTree>
    <p:extLst>
      <p:ext uri="{BB962C8B-B14F-4D97-AF65-F5344CB8AC3E}">
        <p14:creationId xmlns:p14="http://schemas.microsoft.com/office/powerpoint/2010/main" val="2732685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8" y="4210521"/>
            <a:ext cx="4552541" cy="1631216"/>
          </a:xfrm>
          <a:prstGeom prst="rect">
            <a:avLst/>
          </a:prstGeom>
          <a:noFill/>
        </p:spPr>
        <p:txBody>
          <a:bodyPr wrap="square" rtlCol="0">
            <a:spAutoFit/>
          </a:bodyPr>
          <a:lstStyle/>
          <a:p>
            <a:r>
              <a:rPr lang="en-IN" sz="1400" dirty="0"/>
              <a:t>Best Parameters:  { ‘</a:t>
            </a:r>
            <a:r>
              <a:rPr lang="en-IN" sz="1400" dirty="0" err="1"/>
              <a:t>learning_rate</a:t>
            </a:r>
            <a:r>
              <a:rPr lang="en-IN" sz="1400" dirty="0"/>
              <a:t>’ : 0.05 }</a:t>
            </a:r>
          </a:p>
          <a:p>
            <a:endParaRPr lang="en-IN" sz="1200" dirty="0"/>
          </a:p>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Train Score (accuracy)              : 0.8242</a:t>
            </a:r>
          </a:p>
          <a:p>
            <a:pPr marL="742950" lvl="1" indent="-285750">
              <a:buFont typeface="Calibri" panose="020F0502020204030204" pitchFamily="34" charset="0"/>
              <a:buChar char="›"/>
            </a:pPr>
            <a:r>
              <a:rPr lang="en-IN" sz="1200" dirty="0"/>
              <a:t>Test Score (accuracy)               : 0.6170</a:t>
            </a:r>
          </a:p>
          <a:p>
            <a:pPr marL="742950" lvl="1" indent="-285750">
              <a:buFont typeface="Calibri" panose="020F0502020204030204" pitchFamily="34" charset="0"/>
              <a:buChar char="›"/>
            </a:pPr>
            <a:r>
              <a:rPr lang="en-IN" sz="1200" dirty="0"/>
              <a:t>Root Mean Squared Error       : 0.4254</a:t>
            </a:r>
          </a:p>
          <a:p>
            <a:pPr marL="742950" lvl="1" indent="-285750">
              <a:buFont typeface="Calibri" panose="020F0502020204030204" pitchFamily="34" charset="0"/>
              <a:buChar char="›"/>
            </a:pPr>
            <a:r>
              <a:rPr lang="en-IN" sz="1200" dirty="0"/>
              <a:t>R2 Score 	                     : 0.6170</a:t>
            </a:r>
          </a:p>
          <a:p>
            <a:pPr marL="742950" lvl="1" indent="-285750">
              <a:buFont typeface="Calibri" panose="020F0502020204030204" pitchFamily="34" charset="0"/>
              <a:buChar char="›"/>
            </a:pPr>
            <a:r>
              <a:rPr lang="en-IN" sz="1200" dirty="0"/>
              <a:t>Mean Absolute Error               : 0.3037</a:t>
            </a:r>
          </a:p>
        </p:txBody>
      </p:sp>
      <p:sp>
        <p:nvSpPr>
          <p:cNvPr id="14" name="TextBox 13">
            <a:extLst>
              <a:ext uri="{FF2B5EF4-FFF2-40B4-BE49-F238E27FC236}">
                <a16:creationId xmlns:a16="http://schemas.microsoft.com/office/drawing/2014/main" id="{58A4A095-06DE-4A5C-8EAA-41F942E1FE79}"/>
              </a:ext>
            </a:extLst>
          </p:cNvPr>
          <p:cNvSpPr txBox="1"/>
          <p:nvPr/>
        </p:nvSpPr>
        <p:spPr>
          <a:xfrm>
            <a:off x="578753" y="6133877"/>
            <a:ext cx="4447051"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Gradient Boosting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4">
            <a:extLst>
              <a:ext uri="{FF2B5EF4-FFF2-40B4-BE49-F238E27FC236}">
                <a16:creationId xmlns:a16="http://schemas.microsoft.com/office/drawing/2014/main" id="{4096F384-56DF-469B-A092-730DAE14C346}"/>
              </a:ext>
            </a:extLst>
          </p:cNvPr>
          <p:cNvSpPr txBox="1">
            <a:spLocks/>
          </p:cNvSpPr>
          <p:nvPr/>
        </p:nvSpPr>
        <p:spPr>
          <a:xfrm>
            <a:off x="920276" y="630072"/>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FFC000"/>
                </a:solidFill>
                <a:latin typeface="OPENSANS"/>
              </a:rPr>
              <a:t>      STOCHASTIC GRADIENT BOOSTING </a:t>
            </a:r>
          </a:p>
          <a:p>
            <a:r>
              <a:rPr lang="en-US" sz="2400" b="1" dirty="0">
                <a:solidFill>
                  <a:srgbClr val="FFC000"/>
                </a:solidFill>
                <a:latin typeface="OPENSANS"/>
              </a:rPr>
              <a:t>      </a:t>
            </a:r>
            <a:r>
              <a:rPr lang="en-US" sz="2400" b="1" dirty="0">
                <a:latin typeface="OPENSANS"/>
              </a:rPr>
              <a:t>REGRESSOR</a:t>
            </a:r>
            <a:endParaRPr lang="en-IN" sz="2400" b="1" dirty="0">
              <a:solidFill>
                <a:srgbClr val="00B0F0"/>
              </a:solidFill>
              <a:latin typeface="OPENSANS"/>
            </a:endParaRPr>
          </a:p>
        </p:txBody>
      </p:sp>
      <p:sp>
        <p:nvSpPr>
          <p:cNvPr id="16" name="Shape 2587">
            <a:extLst>
              <a:ext uri="{FF2B5EF4-FFF2-40B4-BE49-F238E27FC236}">
                <a16:creationId xmlns:a16="http://schemas.microsoft.com/office/drawing/2014/main" id="{2FA74899-A764-463F-A54C-6D03BE3D2A70}"/>
              </a:ext>
            </a:extLst>
          </p:cNvPr>
          <p:cNvSpPr/>
          <p:nvPr/>
        </p:nvSpPr>
        <p:spPr>
          <a:xfrm>
            <a:off x="655651" y="809859"/>
            <a:ext cx="442179" cy="40726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5" name="Picture 4">
            <a:extLst>
              <a:ext uri="{FF2B5EF4-FFF2-40B4-BE49-F238E27FC236}">
                <a16:creationId xmlns:a16="http://schemas.microsoft.com/office/drawing/2014/main" id="{0BDBD6E2-270A-4C2D-BF4A-7D362AE407E6}"/>
              </a:ext>
            </a:extLst>
          </p:cNvPr>
          <p:cNvPicPr>
            <a:picLocks noChangeAspect="1"/>
          </p:cNvPicPr>
          <p:nvPr/>
        </p:nvPicPr>
        <p:blipFill rotWithShape="1">
          <a:blip r:embed="rId2"/>
          <a:srcRect l="22355" t="37929" r="33083" b="24013"/>
          <a:stretch/>
        </p:blipFill>
        <p:spPr>
          <a:xfrm>
            <a:off x="981927" y="1626754"/>
            <a:ext cx="4832412" cy="2321454"/>
          </a:xfrm>
          <a:prstGeom prst="rect">
            <a:avLst/>
          </a:prstGeom>
        </p:spPr>
      </p:pic>
      <p:pic>
        <p:nvPicPr>
          <p:cNvPr id="6" name="Picture 5">
            <a:extLst>
              <a:ext uri="{FF2B5EF4-FFF2-40B4-BE49-F238E27FC236}">
                <a16:creationId xmlns:a16="http://schemas.microsoft.com/office/drawing/2014/main" id="{035272E5-9E0E-4198-88C7-861168852D16}"/>
              </a:ext>
            </a:extLst>
          </p:cNvPr>
          <p:cNvPicPr>
            <a:picLocks noChangeAspect="1"/>
          </p:cNvPicPr>
          <p:nvPr/>
        </p:nvPicPr>
        <p:blipFill rotWithShape="1">
          <a:blip r:embed="rId3"/>
          <a:srcRect l="21917" t="30549" r="15097" b="18317"/>
          <a:stretch/>
        </p:blipFill>
        <p:spPr>
          <a:xfrm>
            <a:off x="6270102" y="308445"/>
            <a:ext cx="5773856" cy="2636617"/>
          </a:xfrm>
          <a:prstGeom prst="rect">
            <a:avLst/>
          </a:prstGeom>
        </p:spPr>
      </p:pic>
      <p:pic>
        <p:nvPicPr>
          <p:cNvPr id="7" name="Picture 6">
            <a:extLst>
              <a:ext uri="{FF2B5EF4-FFF2-40B4-BE49-F238E27FC236}">
                <a16:creationId xmlns:a16="http://schemas.microsoft.com/office/drawing/2014/main" id="{B3B1B14D-9696-435C-9A5E-AF4B534D7EF8}"/>
              </a:ext>
            </a:extLst>
          </p:cNvPr>
          <p:cNvPicPr>
            <a:picLocks noChangeAspect="1"/>
          </p:cNvPicPr>
          <p:nvPr/>
        </p:nvPicPr>
        <p:blipFill rotWithShape="1">
          <a:blip r:embed="rId4"/>
          <a:srcRect l="22281" t="33528" r="26529" b="12621"/>
          <a:stretch/>
        </p:blipFill>
        <p:spPr>
          <a:xfrm>
            <a:off x="6270100" y="3302155"/>
            <a:ext cx="5773855" cy="3416677"/>
          </a:xfrm>
          <a:prstGeom prst="rect">
            <a:avLst/>
          </a:prstGeom>
        </p:spPr>
      </p:pic>
    </p:spTree>
    <p:extLst>
      <p:ext uri="{BB962C8B-B14F-4D97-AF65-F5344CB8AC3E}">
        <p14:creationId xmlns:p14="http://schemas.microsoft.com/office/powerpoint/2010/main" val="1163003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261798" y="4210521"/>
            <a:ext cx="4552541" cy="1046440"/>
          </a:xfrm>
          <a:prstGeom prst="rect">
            <a:avLst/>
          </a:prstGeom>
          <a:noFill/>
        </p:spPr>
        <p:txBody>
          <a:bodyPr wrap="square" rtlCol="0">
            <a:spAutoFit/>
          </a:bodyPr>
          <a:lstStyle/>
          <a:p>
            <a:r>
              <a:rPr lang="en-IN" sz="1400" b="1" dirty="0">
                <a:solidFill>
                  <a:schemeClr val="accent1">
                    <a:lumMod val="75000"/>
                  </a:schemeClr>
                </a:solidFill>
              </a:rPr>
              <a:t>Metrics:</a:t>
            </a:r>
          </a:p>
          <a:p>
            <a:pPr marL="742950" lvl="1" indent="-285750">
              <a:buFont typeface="Calibri" panose="020F0502020204030204" pitchFamily="34" charset="0"/>
              <a:buChar char="›"/>
            </a:pPr>
            <a:r>
              <a:rPr lang="en-IN" sz="1200" dirty="0"/>
              <a:t>Test Score (accuracy)               : 0.5821</a:t>
            </a:r>
          </a:p>
          <a:p>
            <a:pPr marL="742950" lvl="1" indent="-285750">
              <a:buFont typeface="Calibri" panose="020F0502020204030204" pitchFamily="34" charset="0"/>
              <a:buChar char="›"/>
            </a:pPr>
            <a:r>
              <a:rPr lang="en-IN" sz="1200" dirty="0"/>
              <a:t>Root Mean Squared Error       : 0.4443</a:t>
            </a:r>
          </a:p>
          <a:p>
            <a:pPr marL="742950" lvl="1" indent="-285750">
              <a:buFont typeface="Calibri" panose="020F0502020204030204" pitchFamily="34" charset="0"/>
              <a:buChar char="›"/>
            </a:pPr>
            <a:r>
              <a:rPr lang="en-IN" sz="1200" dirty="0"/>
              <a:t>R2 Score 	                     : 0.5821</a:t>
            </a:r>
          </a:p>
          <a:p>
            <a:pPr marL="742950" lvl="1" indent="-285750">
              <a:buFont typeface="Calibri" panose="020F0502020204030204" pitchFamily="34" charset="0"/>
              <a:buChar char="›"/>
            </a:pPr>
            <a:r>
              <a:rPr lang="en-IN" sz="1200" dirty="0"/>
              <a:t>Mean Absolute Error               : 0.3252</a:t>
            </a:r>
          </a:p>
        </p:txBody>
      </p:sp>
      <p:sp>
        <p:nvSpPr>
          <p:cNvPr id="14" name="TextBox 13">
            <a:extLst>
              <a:ext uri="{FF2B5EF4-FFF2-40B4-BE49-F238E27FC236}">
                <a16:creationId xmlns:a16="http://schemas.microsoft.com/office/drawing/2014/main" id="{58A4A095-06DE-4A5C-8EAA-41F942E1FE79}"/>
              </a:ext>
            </a:extLst>
          </p:cNvPr>
          <p:cNvSpPr txBox="1"/>
          <p:nvPr/>
        </p:nvSpPr>
        <p:spPr>
          <a:xfrm>
            <a:off x="1261798" y="5725504"/>
            <a:ext cx="3364896" cy="338554"/>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txBody>
          <a:bodyPr wrap="non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The best fitted line by the ANN Model</a:t>
            </a:r>
          </a:p>
        </p:txBody>
      </p:sp>
      <p:sp>
        <p:nvSpPr>
          <p:cNvPr id="8" name="Arrow: Right 7">
            <a:extLst>
              <a:ext uri="{FF2B5EF4-FFF2-40B4-BE49-F238E27FC236}">
                <a16:creationId xmlns:a16="http://schemas.microsoft.com/office/drawing/2014/main" id="{63324D1B-3863-4780-8A7B-2F59680CDD81}"/>
              </a:ext>
            </a:extLst>
          </p:cNvPr>
          <p:cNvSpPr/>
          <p:nvPr/>
        </p:nvSpPr>
        <p:spPr>
          <a:xfrm>
            <a:off x="5033077" y="5803565"/>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5373515-73B8-4E0A-A30D-B58031C4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2" y="606965"/>
            <a:ext cx="813047" cy="813047"/>
          </a:xfrm>
          <a:prstGeom prst="rect">
            <a:avLst/>
          </a:prstGeom>
        </p:spPr>
      </p:pic>
      <p:pic>
        <p:nvPicPr>
          <p:cNvPr id="11" name="Picture 10">
            <a:extLst>
              <a:ext uri="{FF2B5EF4-FFF2-40B4-BE49-F238E27FC236}">
                <a16:creationId xmlns:a16="http://schemas.microsoft.com/office/drawing/2014/main" id="{590B6509-204A-445A-9A63-F7DAD7B80EAB}"/>
              </a:ext>
            </a:extLst>
          </p:cNvPr>
          <p:cNvPicPr>
            <a:picLocks noChangeAspect="1"/>
          </p:cNvPicPr>
          <p:nvPr/>
        </p:nvPicPr>
        <p:blipFill rotWithShape="1">
          <a:blip r:embed="rId3"/>
          <a:srcRect l="22354" t="40777" r="39782" b="21942"/>
          <a:stretch/>
        </p:blipFill>
        <p:spPr>
          <a:xfrm>
            <a:off x="1376039" y="1617875"/>
            <a:ext cx="4029900" cy="2231945"/>
          </a:xfrm>
          <a:prstGeom prst="rect">
            <a:avLst/>
          </a:prstGeom>
        </p:spPr>
      </p:pic>
      <p:pic>
        <p:nvPicPr>
          <p:cNvPr id="12" name="Picture 11">
            <a:extLst>
              <a:ext uri="{FF2B5EF4-FFF2-40B4-BE49-F238E27FC236}">
                <a16:creationId xmlns:a16="http://schemas.microsoft.com/office/drawing/2014/main" id="{6C6B6A5E-0BB9-4ED8-8780-DE7C8626D9CC}"/>
              </a:ext>
            </a:extLst>
          </p:cNvPr>
          <p:cNvPicPr>
            <a:picLocks noChangeAspect="1"/>
          </p:cNvPicPr>
          <p:nvPr/>
        </p:nvPicPr>
        <p:blipFill rotWithShape="1">
          <a:blip r:embed="rId4"/>
          <a:srcRect l="22136" t="35987" r="21577" b="15987"/>
          <a:stretch/>
        </p:blipFill>
        <p:spPr>
          <a:xfrm>
            <a:off x="5853456" y="139168"/>
            <a:ext cx="6350506" cy="3047915"/>
          </a:xfrm>
          <a:prstGeom prst="rect">
            <a:avLst/>
          </a:prstGeom>
        </p:spPr>
      </p:pic>
      <p:pic>
        <p:nvPicPr>
          <p:cNvPr id="15" name="Picture 14">
            <a:extLst>
              <a:ext uri="{FF2B5EF4-FFF2-40B4-BE49-F238E27FC236}">
                <a16:creationId xmlns:a16="http://schemas.microsoft.com/office/drawing/2014/main" id="{33ADCFDB-A47F-455E-85C1-5D0924750D8B}"/>
              </a:ext>
            </a:extLst>
          </p:cNvPr>
          <p:cNvPicPr>
            <a:picLocks noChangeAspect="1"/>
          </p:cNvPicPr>
          <p:nvPr/>
        </p:nvPicPr>
        <p:blipFill rotWithShape="1">
          <a:blip r:embed="rId5"/>
          <a:srcRect l="22427" t="34822" r="26894" b="10559"/>
          <a:stretch/>
        </p:blipFill>
        <p:spPr>
          <a:xfrm>
            <a:off x="5814339" y="3112215"/>
            <a:ext cx="6178859" cy="3745785"/>
          </a:xfrm>
          <a:prstGeom prst="rect">
            <a:avLst/>
          </a:prstGeom>
        </p:spPr>
      </p:pic>
      <p:sp>
        <p:nvSpPr>
          <p:cNvPr id="2" name="Title 4">
            <a:extLst>
              <a:ext uri="{FF2B5EF4-FFF2-40B4-BE49-F238E27FC236}">
                <a16:creationId xmlns:a16="http://schemas.microsoft.com/office/drawing/2014/main" id="{4096F384-56DF-469B-A092-730DAE14C346}"/>
              </a:ext>
            </a:extLst>
          </p:cNvPr>
          <p:cNvSpPr txBox="1">
            <a:spLocks/>
          </p:cNvSpPr>
          <p:nvPr/>
        </p:nvSpPr>
        <p:spPr>
          <a:xfrm>
            <a:off x="920275" y="576334"/>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C000"/>
                </a:solidFill>
                <a:latin typeface="OPENSANS"/>
              </a:rPr>
              <a:t>      ARTIFICIAL NEURAL </a:t>
            </a:r>
            <a:r>
              <a:rPr lang="en-US" sz="2800" b="1" dirty="0">
                <a:latin typeface="OPENSANS"/>
              </a:rPr>
              <a:t>NETWORK</a:t>
            </a:r>
          </a:p>
          <a:p>
            <a:r>
              <a:rPr lang="en-US" sz="2800" b="1" dirty="0">
                <a:solidFill>
                  <a:srgbClr val="00B0F0"/>
                </a:solidFill>
                <a:latin typeface="OPENSANS"/>
              </a:rPr>
              <a:t>      </a:t>
            </a:r>
            <a:r>
              <a:rPr lang="en-US" sz="1800" b="1" dirty="0">
                <a:solidFill>
                  <a:schemeClr val="accent2"/>
                </a:solidFill>
                <a:latin typeface="OPENSANS"/>
              </a:rPr>
              <a:t>KERAS</a:t>
            </a:r>
            <a:endParaRPr lang="en-IN" sz="2800" b="1" dirty="0">
              <a:solidFill>
                <a:schemeClr val="accent2"/>
              </a:solidFill>
              <a:latin typeface="OPENSANS"/>
            </a:endParaRPr>
          </a:p>
        </p:txBody>
      </p:sp>
    </p:spTree>
    <p:extLst>
      <p:ext uri="{BB962C8B-B14F-4D97-AF65-F5344CB8AC3E}">
        <p14:creationId xmlns:p14="http://schemas.microsoft.com/office/powerpoint/2010/main" val="4285450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4">
            <a:extLst>
              <a:ext uri="{FF2B5EF4-FFF2-40B4-BE49-F238E27FC236}">
                <a16:creationId xmlns:a16="http://schemas.microsoft.com/office/drawing/2014/main" id="{4096F384-56DF-469B-A092-730DAE14C346}"/>
              </a:ext>
            </a:extLst>
          </p:cNvPr>
          <p:cNvSpPr txBox="1">
            <a:spLocks/>
          </p:cNvSpPr>
          <p:nvPr/>
        </p:nvSpPr>
        <p:spPr>
          <a:xfrm>
            <a:off x="920275" y="797935"/>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C000"/>
                </a:solidFill>
                <a:latin typeface="OPENSANS"/>
              </a:rPr>
              <a:t>      SCORES </a:t>
            </a:r>
            <a:r>
              <a:rPr lang="en-US" sz="2800" b="1" dirty="0">
                <a:latin typeface="OPENSANS"/>
              </a:rPr>
              <a:t>COMPARISON</a:t>
            </a:r>
            <a:endParaRPr lang="en-IN" sz="2800" b="1" dirty="0">
              <a:solidFill>
                <a:schemeClr val="accent2"/>
              </a:solidFill>
              <a:latin typeface="OPENSANS"/>
            </a:endParaRPr>
          </a:p>
        </p:txBody>
      </p:sp>
      <p:pic>
        <p:nvPicPr>
          <p:cNvPr id="6" name="Picture 5">
            <a:extLst>
              <a:ext uri="{FF2B5EF4-FFF2-40B4-BE49-F238E27FC236}">
                <a16:creationId xmlns:a16="http://schemas.microsoft.com/office/drawing/2014/main" id="{F918A53F-EE9D-4056-A343-87FDDC26E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763325"/>
            <a:ext cx="553617" cy="553617"/>
          </a:xfrm>
          <a:prstGeom prst="rect">
            <a:avLst/>
          </a:prstGeom>
        </p:spPr>
      </p:pic>
      <p:graphicFrame>
        <p:nvGraphicFramePr>
          <p:cNvPr id="9" name="Table 8">
            <a:extLst>
              <a:ext uri="{FF2B5EF4-FFF2-40B4-BE49-F238E27FC236}">
                <a16:creationId xmlns:a16="http://schemas.microsoft.com/office/drawing/2014/main" id="{FCC41A9D-AAA5-40B0-96C3-84BC33FBE0B0}"/>
              </a:ext>
            </a:extLst>
          </p:cNvPr>
          <p:cNvGraphicFramePr>
            <a:graphicFrameLocks noGrp="1"/>
          </p:cNvGraphicFramePr>
          <p:nvPr>
            <p:extLst>
              <p:ext uri="{D42A27DB-BD31-4B8C-83A1-F6EECF244321}">
                <p14:modId xmlns:p14="http://schemas.microsoft.com/office/powerpoint/2010/main" val="3043647762"/>
              </p:ext>
            </p:extLst>
          </p:nvPr>
        </p:nvGraphicFramePr>
        <p:xfrm>
          <a:off x="1460038" y="1894126"/>
          <a:ext cx="9271924" cy="4337997"/>
        </p:xfrm>
        <a:graphic>
          <a:graphicData uri="http://schemas.openxmlformats.org/drawingml/2006/table">
            <a:tbl>
              <a:tblPr>
                <a:tableStyleId>{2D5ABB26-0587-4C30-8999-92F81FD0307C}</a:tableStyleId>
              </a:tblPr>
              <a:tblGrid>
                <a:gridCol w="1888462">
                  <a:extLst>
                    <a:ext uri="{9D8B030D-6E8A-4147-A177-3AD203B41FA5}">
                      <a16:colId xmlns:a16="http://schemas.microsoft.com/office/drawing/2014/main" val="2279274214"/>
                    </a:ext>
                  </a:extLst>
                </a:gridCol>
                <a:gridCol w="1121718">
                  <a:extLst>
                    <a:ext uri="{9D8B030D-6E8A-4147-A177-3AD203B41FA5}">
                      <a16:colId xmlns:a16="http://schemas.microsoft.com/office/drawing/2014/main" val="1156671373"/>
                    </a:ext>
                  </a:extLst>
                </a:gridCol>
                <a:gridCol w="1661279">
                  <a:extLst>
                    <a:ext uri="{9D8B030D-6E8A-4147-A177-3AD203B41FA5}">
                      <a16:colId xmlns:a16="http://schemas.microsoft.com/office/drawing/2014/main" val="2459961741"/>
                    </a:ext>
                  </a:extLst>
                </a:gridCol>
                <a:gridCol w="1845866">
                  <a:extLst>
                    <a:ext uri="{9D8B030D-6E8A-4147-A177-3AD203B41FA5}">
                      <a16:colId xmlns:a16="http://schemas.microsoft.com/office/drawing/2014/main" val="3936647536"/>
                    </a:ext>
                  </a:extLst>
                </a:gridCol>
                <a:gridCol w="866137">
                  <a:extLst>
                    <a:ext uri="{9D8B030D-6E8A-4147-A177-3AD203B41FA5}">
                      <a16:colId xmlns:a16="http://schemas.microsoft.com/office/drawing/2014/main" val="2314634744"/>
                    </a:ext>
                  </a:extLst>
                </a:gridCol>
                <a:gridCol w="1888462">
                  <a:extLst>
                    <a:ext uri="{9D8B030D-6E8A-4147-A177-3AD203B41FA5}">
                      <a16:colId xmlns:a16="http://schemas.microsoft.com/office/drawing/2014/main" val="4021174398"/>
                    </a:ext>
                  </a:extLst>
                </a:gridCol>
              </a:tblGrid>
              <a:tr h="713849">
                <a:tc>
                  <a:txBody>
                    <a:bodyPr/>
                    <a:lstStyle/>
                    <a:p>
                      <a:pPr algn="ctr" fontAlgn="ctr"/>
                      <a:r>
                        <a:rPr lang="en-IN" sz="1100" b="1" u="none" strike="noStrike" dirty="0">
                          <a:effectLst/>
                        </a:rPr>
                        <a:t>Models</a:t>
                      </a:r>
                      <a:endParaRPr lang="en-IN"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100" b="1" u="none" strike="noStrike">
                          <a:effectLst/>
                        </a:rPr>
                        <a:t>Train Accuracy</a:t>
                      </a:r>
                      <a:endParaRPr lang="en-IN" sz="1100" b="1" i="0" u="none" strike="noStrike">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100" b="1" u="none" strike="noStrike">
                          <a:effectLst/>
                        </a:rPr>
                        <a:t>Test Accuracy</a:t>
                      </a:r>
                      <a:endParaRPr lang="en-IN" sz="1100" b="1" i="0" u="none" strike="noStrike">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100" b="1" u="none" strike="noStrike" dirty="0">
                          <a:effectLst/>
                        </a:rPr>
                        <a:t>Root Mean Squared Error</a:t>
                      </a:r>
                      <a:endParaRPr lang="en-IN"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100" b="1" u="none" strike="noStrike" dirty="0">
                          <a:effectLst/>
                        </a:rPr>
                        <a:t>R2 Score </a:t>
                      </a:r>
                      <a:endParaRPr lang="en-IN"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100" b="1" u="none" strike="noStrike" dirty="0">
                          <a:effectLst/>
                        </a:rPr>
                        <a:t>Mean Absolute Error</a:t>
                      </a:r>
                      <a:endParaRPr lang="en-IN"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1850741"/>
                  </a:ext>
                </a:extLst>
              </a:tr>
              <a:tr h="329468">
                <a:tc>
                  <a:txBody>
                    <a:bodyPr/>
                    <a:lstStyle/>
                    <a:p>
                      <a:pPr algn="ctr" fontAlgn="b"/>
                      <a:r>
                        <a:rPr lang="en-IN" sz="1100" u="none" strike="noStrike" dirty="0">
                          <a:effectLst/>
                        </a:rPr>
                        <a:t>KNN Regressor</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0.5409</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0.6742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0.3285</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128819"/>
                  </a:ext>
                </a:extLst>
              </a:tr>
              <a:tr h="329468">
                <a:tc>
                  <a:txBody>
                    <a:bodyPr/>
                    <a:lstStyle/>
                    <a:p>
                      <a:pPr algn="ctr" fontAlgn="b"/>
                      <a:r>
                        <a:rPr lang="en-IN" sz="1100" u="none" strike="noStrike" dirty="0">
                          <a:effectLst/>
                        </a:rPr>
                        <a:t>Linear Regression</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0.554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-3.2041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11093.2266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-3.2041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1801289.535</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3035279"/>
                  </a:ext>
                </a:extLst>
              </a:tr>
              <a:tr h="329468">
                <a:tc>
                  <a:txBody>
                    <a:bodyPr/>
                    <a:lstStyle/>
                    <a:p>
                      <a:pPr algn="ctr" fontAlgn="b"/>
                      <a:r>
                        <a:rPr lang="en-IN" sz="1100" u="none" strike="noStrike">
                          <a:effectLst/>
                        </a:rPr>
                        <a:t>Ridge Regression</a:t>
                      </a:r>
                      <a:endParaRPr lang="en-IN" sz="1100" b="0" i="0" u="none" strike="noStrike">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0.5474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0.4546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0.3289</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312714"/>
                  </a:ext>
                </a:extLst>
              </a:tr>
              <a:tr h="329468">
                <a:tc>
                  <a:txBody>
                    <a:bodyPr/>
                    <a:lstStyle/>
                    <a:p>
                      <a:pPr algn="ctr" fontAlgn="b"/>
                      <a:r>
                        <a:rPr lang="en-IN" sz="1100" u="none" strike="noStrike" dirty="0">
                          <a:effectLst/>
                        </a:rPr>
                        <a:t>LASSO Regression</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0.547</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0.4549</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0.5622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0.3292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362449"/>
                  </a:ext>
                </a:extLst>
              </a:tr>
              <a:tr h="329468">
                <a:tc>
                  <a:txBody>
                    <a:bodyPr/>
                    <a:lstStyle/>
                    <a:p>
                      <a:pPr algn="ctr" fontAlgn="b"/>
                      <a:r>
                        <a:rPr lang="en-IN" sz="1100" u="none" strike="noStrike">
                          <a:effectLst/>
                        </a:rPr>
                        <a:t>Polynomial Regression</a:t>
                      </a:r>
                      <a:endParaRPr lang="en-IN" sz="1100" b="0" i="0" u="none" strike="noStrike">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0.6296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-4.94222E+11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483303.7485</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-4.942E+11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21123.2228</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912709"/>
                  </a:ext>
                </a:extLst>
              </a:tr>
              <a:tr h="329468">
                <a:tc>
                  <a:txBody>
                    <a:bodyPr/>
                    <a:lstStyle/>
                    <a:p>
                      <a:pPr algn="ctr" fontAlgn="b"/>
                      <a:r>
                        <a:rPr lang="en-IN" sz="1100" u="none" strike="noStrike" dirty="0">
                          <a:effectLst/>
                        </a:rPr>
                        <a:t>Linear SVR</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0.5381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0.5534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0.4593</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0.5534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0.3243</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334291"/>
                  </a:ext>
                </a:extLst>
              </a:tr>
              <a:tr h="329468">
                <a:tc>
                  <a:txBody>
                    <a:bodyPr/>
                    <a:lstStyle/>
                    <a:p>
                      <a:pPr algn="ctr" fontAlgn="b"/>
                      <a:r>
                        <a:rPr lang="en-IN" sz="1100" u="none" strike="noStrike">
                          <a:effectLst/>
                        </a:rPr>
                        <a:t>SVR Radial Kernel</a:t>
                      </a:r>
                      <a:endParaRPr lang="en-IN" sz="1100" b="0" i="0" u="none" strike="noStrike">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0.6105</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0.5944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0.4377</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0.5944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0.3068</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323176"/>
                  </a:ext>
                </a:extLst>
              </a:tr>
              <a:tr h="329468">
                <a:tc>
                  <a:txBody>
                    <a:bodyPr/>
                    <a:lstStyle/>
                    <a:p>
                      <a:pPr algn="ctr" fontAlgn="b"/>
                      <a:r>
                        <a:rPr lang="en-IN" sz="1100" u="none" strike="noStrike" dirty="0">
                          <a:effectLst/>
                        </a:rPr>
                        <a:t>Decision Tree</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0.5352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0.5432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0.4646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0.5432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0.3311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807456"/>
                  </a:ext>
                </a:extLst>
              </a:tr>
              <a:tr h="329468">
                <a:tc>
                  <a:txBody>
                    <a:bodyPr/>
                    <a:lstStyle/>
                    <a:p>
                      <a:pPr algn="ctr" fontAlgn="b"/>
                      <a:r>
                        <a:rPr lang="en-IN" sz="1100" u="none" strike="noStrike" dirty="0">
                          <a:effectLst/>
                        </a:rPr>
                        <a:t>Random Forest Regressor</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0.589</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dirty="0">
                          <a:effectLst/>
                        </a:rPr>
                        <a:t>0.6074</a:t>
                      </a:r>
                      <a:endParaRPr lang="en-IN"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0.4307</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0.6074</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0.3076</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443516"/>
                  </a:ext>
                </a:extLst>
              </a:tr>
              <a:tr h="329468">
                <a:tc>
                  <a:txBody>
                    <a:bodyPr/>
                    <a:lstStyle/>
                    <a:p>
                      <a:pPr algn="ctr" fontAlgn="b"/>
                      <a:r>
                        <a:rPr lang="en-IN" sz="1100" u="none" strike="noStrike" dirty="0">
                          <a:effectLst/>
                        </a:rPr>
                        <a:t>Stochastic Gradient Boosting</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0.8242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dirty="0">
                          <a:effectLst/>
                          <a:highlight>
                            <a:srgbClr val="00FFFF"/>
                          </a:highlight>
                        </a:rPr>
                        <a:t>0.6170</a:t>
                      </a:r>
                      <a:endParaRPr lang="en-IN" sz="1100" b="0" i="0" u="none" strike="noStrike" dirty="0">
                        <a:solidFill>
                          <a:srgbClr val="000000"/>
                        </a:solidFill>
                        <a:effectLst/>
                        <a:highlight>
                          <a:srgbClr val="00FFFF"/>
                        </a:highligh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dirty="0">
                          <a:effectLst/>
                          <a:highlight>
                            <a:srgbClr val="00FFFF"/>
                          </a:highlight>
                        </a:rPr>
                        <a:t>0.4254</a:t>
                      </a:r>
                      <a:endParaRPr lang="en-IN" sz="1100" b="0" i="0" u="none" strike="noStrike" dirty="0">
                        <a:solidFill>
                          <a:srgbClr val="000000"/>
                        </a:solidFill>
                        <a:effectLst/>
                        <a:highlight>
                          <a:srgbClr val="00FFFF"/>
                        </a:highligh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dirty="0">
                          <a:effectLst/>
                        </a:rPr>
                        <a:t>0.6170</a:t>
                      </a:r>
                      <a:endParaRPr lang="en-IN"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0.3037</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049618"/>
                  </a:ext>
                </a:extLst>
              </a:tr>
              <a:tr h="329468">
                <a:tc>
                  <a:txBody>
                    <a:bodyPr/>
                    <a:lstStyle/>
                    <a:p>
                      <a:pPr algn="ctr" fontAlgn="b"/>
                      <a:r>
                        <a:rPr lang="en-IN" sz="1100" u="none" strike="noStrike" dirty="0" err="1">
                          <a:effectLst/>
                        </a:rPr>
                        <a:t>Artifical</a:t>
                      </a:r>
                      <a:r>
                        <a:rPr lang="en-IN" sz="1100" u="none" strike="noStrike" dirty="0">
                          <a:effectLst/>
                        </a:rPr>
                        <a:t> Neural Network</a:t>
                      </a:r>
                      <a:endParaRPr lang="en-IN" sz="1100" b="0" i="0" u="none" strike="noStrike" dirty="0">
                        <a:solidFill>
                          <a:srgbClr val="000000"/>
                        </a:solidFill>
                        <a:effectLst/>
                        <a:latin typeface="Times New Roman" panose="02020603050405020304"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0.6032</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0.5821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0.4443</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a:effectLst/>
                        </a:rPr>
                        <a:t>0.5821</a:t>
                      </a:r>
                      <a:endParaRPr lang="en-IN"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u="none" strike="noStrike" dirty="0">
                          <a:effectLst/>
                        </a:rPr>
                        <a:t>0.3252</a:t>
                      </a:r>
                      <a:endParaRPr lang="en-IN" sz="11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220438"/>
                  </a:ext>
                </a:extLst>
              </a:tr>
            </a:tbl>
          </a:graphicData>
        </a:graphic>
      </p:graphicFrame>
    </p:spTree>
    <p:extLst>
      <p:ext uri="{BB962C8B-B14F-4D97-AF65-F5344CB8AC3E}">
        <p14:creationId xmlns:p14="http://schemas.microsoft.com/office/powerpoint/2010/main" val="3616512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349F17E1-E563-42F5-8A28-49EF9D804E4E}"/>
              </a:ext>
            </a:extLst>
          </p:cNvPr>
          <p:cNvSpPr>
            <a:spLocks/>
          </p:cNvSpPr>
          <p:nvPr/>
        </p:nvSpPr>
        <p:spPr bwMode="auto">
          <a:xfrm>
            <a:off x="3730836" y="1419427"/>
            <a:ext cx="2727752" cy="2657003"/>
          </a:xfrm>
          <a:custGeom>
            <a:avLst/>
            <a:gdLst>
              <a:gd name="connsiteX0" fmla="*/ 475588 w 2727752"/>
              <a:gd name="connsiteY0" fmla="*/ 2108303 h 2657003"/>
              <a:gd name="connsiteX1" fmla="*/ 475489 w 2727752"/>
              <a:gd name="connsiteY1" fmla="*/ 2108332 h 2657003"/>
              <a:gd name="connsiteX2" fmla="*/ 475489 w 2727752"/>
              <a:gd name="connsiteY2" fmla="*/ 2109041 h 2657003"/>
              <a:gd name="connsiteX3" fmla="*/ 475588 w 2727752"/>
              <a:gd name="connsiteY3" fmla="*/ 2109071 h 2657003"/>
              <a:gd name="connsiteX4" fmla="*/ 475588 w 2727752"/>
              <a:gd name="connsiteY4" fmla="*/ 2108701 h 2657003"/>
              <a:gd name="connsiteX5" fmla="*/ 474242 w 2727752"/>
              <a:gd name="connsiteY5" fmla="*/ 1071297 h 2657003"/>
              <a:gd name="connsiteX6" fmla="*/ 252448 w 2727752"/>
              <a:gd name="connsiteY6" fmla="*/ 1137341 h 2657003"/>
              <a:gd name="connsiteX7" fmla="*/ 253013 w 2727752"/>
              <a:gd name="connsiteY7" fmla="*/ 1137341 h 2657003"/>
              <a:gd name="connsiteX8" fmla="*/ 474242 w 2727752"/>
              <a:gd name="connsiteY8" fmla="*/ 1071427 h 2657003"/>
              <a:gd name="connsiteX9" fmla="*/ 846075 w 2727752"/>
              <a:gd name="connsiteY9" fmla="*/ 0 h 2657003"/>
              <a:gd name="connsiteX10" fmla="*/ 1097092 w 2727752"/>
              <a:gd name="connsiteY10" fmla="*/ 0 h 2657003"/>
              <a:gd name="connsiteX11" fmla="*/ 1098569 w 2727752"/>
              <a:gd name="connsiteY11" fmla="*/ 0 h 2657003"/>
              <a:gd name="connsiteX12" fmla="*/ 1098044 w 2727752"/>
              <a:gd name="connsiteY12" fmla="*/ 706 h 2657003"/>
              <a:gd name="connsiteX13" fmla="*/ 1949516 w 2727752"/>
              <a:gd name="connsiteY13" fmla="*/ 631677 h 2657003"/>
              <a:gd name="connsiteX14" fmla="*/ 1727807 w 2727752"/>
              <a:gd name="connsiteY14" fmla="*/ 697989 h 2657003"/>
              <a:gd name="connsiteX15" fmla="*/ 1727807 w 2727752"/>
              <a:gd name="connsiteY15" fmla="*/ 1737358 h 2657003"/>
              <a:gd name="connsiteX16" fmla="*/ 1727253 w 2727752"/>
              <a:gd name="connsiteY16" fmla="*/ 1737522 h 2657003"/>
              <a:gd name="connsiteX17" fmla="*/ 2726923 w 2727752"/>
              <a:gd name="connsiteY17" fmla="*/ 2034268 h 2657003"/>
              <a:gd name="connsiteX18" fmla="*/ 2727752 w 2727752"/>
              <a:gd name="connsiteY18" fmla="*/ 2034022 h 2657003"/>
              <a:gd name="connsiteX19" fmla="*/ 2727752 w 2727752"/>
              <a:gd name="connsiteY19" fmla="*/ 2285573 h 2657003"/>
              <a:gd name="connsiteX20" fmla="*/ 1475895 w 2727752"/>
              <a:gd name="connsiteY20" fmla="*/ 2657003 h 2657003"/>
              <a:gd name="connsiteX21" fmla="*/ 1475895 w 2727752"/>
              <a:gd name="connsiteY21" fmla="*/ 2405436 h 2657003"/>
              <a:gd name="connsiteX22" fmla="*/ 1475894 w 2727752"/>
              <a:gd name="connsiteY22" fmla="*/ 2405436 h 2657003"/>
              <a:gd name="connsiteX23" fmla="*/ 1475894 w 2727752"/>
              <a:gd name="connsiteY23" fmla="*/ 2657003 h 2657003"/>
              <a:gd name="connsiteX24" fmla="*/ 224037 w 2727752"/>
              <a:gd name="connsiteY24" fmla="*/ 2285803 h 2657003"/>
              <a:gd name="connsiteX25" fmla="*/ 224037 w 2727752"/>
              <a:gd name="connsiteY25" fmla="*/ 1137874 h 2657003"/>
              <a:gd name="connsiteX26" fmla="*/ 0 w 2727752"/>
              <a:gd name="connsiteY26" fmla="*/ 1137874 h 2657003"/>
              <a:gd name="connsiteX0" fmla="*/ 475588 w 2727752"/>
              <a:gd name="connsiteY0" fmla="*/ 2108701 h 2657003"/>
              <a:gd name="connsiteX1" fmla="*/ 475489 w 2727752"/>
              <a:gd name="connsiteY1" fmla="*/ 2108332 h 2657003"/>
              <a:gd name="connsiteX2" fmla="*/ 475489 w 2727752"/>
              <a:gd name="connsiteY2" fmla="*/ 2109041 h 2657003"/>
              <a:gd name="connsiteX3" fmla="*/ 475588 w 2727752"/>
              <a:gd name="connsiteY3" fmla="*/ 2109071 h 2657003"/>
              <a:gd name="connsiteX4" fmla="*/ 475588 w 2727752"/>
              <a:gd name="connsiteY4" fmla="*/ 2108701 h 2657003"/>
              <a:gd name="connsiteX5" fmla="*/ 474242 w 2727752"/>
              <a:gd name="connsiteY5" fmla="*/ 1071297 h 2657003"/>
              <a:gd name="connsiteX6" fmla="*/ 252448 w 2727752"/>
              <a:gd name="connsiteY6" fmla="*/ 1137341 h 2657003"/>
              <a:gd name="connsiteX7" fmla="*/ 253013 w 2727752"/>
              <a:gd name="connsiteY7" fmla="*/ 1137341 h 2657003"/>
              <a:gd name="connsiteX8" fmla="*/ 474242 w 2727752"/>
              <a:gd name="connsiteY8" fmla="*/ 1071427 h 2657003"/>
              <a:gd name="connsiteX9" fmla="*/ 474242 w 2727752"/>
              <a:gd name="connsiteY9" fmla="*/ 1071297 h 2657003"/>
              <a:gd name="connsiteX10" fmla="*/ 846075 w 2727752"/>
              <a:gd name="connsiteY10" fmla="*/ 0 h 2657003"/>
              <a:gd name="connsiteX11" fmla="*/ 1097092 w 2727752"/>
              <a:gd name="connsiteY11" fmla="*/ 0 h 2657003"/>
              <a:gd name="connsiteX12" fmla="*/ 1098569 w 2727752"/>
              <a:gd name="connsiteY12" fmla="*/ 0 h 2657003"/>
              <a:gd name="connsiteX13" fmla="*/ 1098044 w 2727752"/>
              <a:gd name="connsiteY13" fmla="*/ 706 h 2657003"/>
              <a:gd name="connsiteX14" fmla="*/ 1949516 w 2727752"/>
              <a:gd name="connsiteY14" fmla="*/ 631677 h 2657003"/>
              <a:gd name="connsiteX15" fmla="*/ 1727807 w 2727752"/>
              <a:gd name="connsiteY15" fmla="*/ 697989 h 2657003"/>
              <a:gd name="connsiteX16" fmla="*/ 1727807 w 2727752"/>
              <a:gd name="connsiteY16" fmla="*/ 1737358 h 2657003"/>
              <a:gd name="connsiteX17" fmla="*/ 1727253 w 2727752"/>
              <a:gd name="connsiteY17" fmla="*/ 1737522 h 2657003"/>
              <a:gd name="connsiteX18" fmla="*/ 2726923 w 2727752"/>
              <a:gd name="connsiteY18" fmla="*/ 2034268 h 2657003"/>
              <a:gd name="connsiteX19" fmla="*/ 2727752 w 2727752"/>
              <a:gd name="connsiteY19" fmla="*/ 2034022 h 2657003"/>
              <a:gd name="connsiteX20" fmla="*/ 2727752 w 2727752"/>
              <a:gd name="connsiteY20" fmla="*/ 2285573 h 2657003"/>
              <a:gd name="connsiteX21" fmla="*/ 1475895 w 2727752"/>
              <a:gd name="connsiteY21" fmla="*/ 2657003 h 2657003"/>
              <a:gd name="connsiteX22" fmla="*/ 1475895 w 2727752"/>
              <a:gd name="connsiteY22" fmla="*/ 2405436 h 2657003"/>
              <a:gd name="connsiteX23" fmla="*/ 1475894 w 2727752"/>
              <a:gd name="connsiteY23" fmla="*/ 2405436 h 2657003"/>
              <a:gd name="connsiteX24" fmla="*/ 1475894 w 2727752"/>
              <a:gd name="connsiteY24" fmla="*/ 2657003 h 2657003"/>
              <a:gd name="connsiteX25" fmla="*/ 224037 w 2727752"/>
              <a:gd name="connsiteY25" fmla="*/ 2285803 h 2657003"/>
              <a:gd name="connsiteX26" fmla="*/ 224037 w 2727752"/>
              <a:gd name="connsiteY26" fmla="*/ 1137874 h 2657003"/>
              <a:gd name="connsiteX27" fmla="*/ 0 w 2727752"/>
              <a:gd name="connsiteY27" fmla="*/ 1137874 h 2657003"/>
              <a:gd name="connsiteX28" fmla="*/ 846075 w 2727752"/>
              <a:gd name="connsiteY28" fmla="*/ 0 h 2657003"/>
              <a:gd name="connsiteX0" fmla="*/ 475588 w 2727752"/>
              <a:gd name="connsiteY0" fmla="*/ 2109071 h 2657003"/>
              <a:gd name="connsiteX1" fmla="*/ 475489 w 2727752"/>
              <a:gd name="connsiteY1" fmla="*/ 2108332 h 2657003"/>
              <a:gd name="connsiteX2" fmla="*/ 475489 w 2727752"/>
              <a:gd name="connsiteY2" fmla="*/ 2109041 h 2657003"/>
              <a:gd name="connsiteX3" fmla="*/ 475588 w 2727752"/>
              <a:gd name="connsiteY3" fmla="*/ 2109071 h 2657003"/>
              <a:gd name="connsiteX4" fmla="*/ 474242 w 2727752"/>
              <a:gd name="connsiteY4" fmla="*/ 1071297 h 2657003"/>
              <a:gd name="connsiteX5" fmla="*/ 252448 w 2727752"/>
              <a:gd name="connsiteY5" fmla="*/ 1137341 h 2657003"/>
              <a:gd name="connsiteX6" fmla="*/ 253013 w 2727752"/>
              <a:gd name="connsiteY6" fmla="*/ 1137341 h 2657003"/>
              <a:gd name="connsiteX7" fmla="*/ 474242 w 2727752"/>
              <a:gd name="connsiteY7" fmla="*/ 1071427 h 2657003"/>
              <a:gd name="connsiteX8" fmla="*/ 474242 w 2727752"/>
              <a:gd name="connsiteY8" fmla="*/ 1071297 h 2657003"/>
              <a:gd name="connsiteX9" fmla="*/ 846075 w 2727752"/>
              <a:gd name="connsiteY9" fmla="*/ 0 h 2657003"/>
              <a:gd name="connsiteX10" fmla="*/ 1097092 w 2727752"/>
              <a:gd name="connsiteY10" fmla="*/ 0 h 2657003"/>
              <a:gd name="connsiteX11" fmla="*/ 1098569 w 2727752"/>
              <a:gd name="connsiteY11" fmla="*/ 0 h 2657003"/>
              <a:gd name="connsiteX12" fmla="*/ 1098044 w 2727752"/>
              <a:gd name="connsiteY12" fmla="*/ 706 h 2657003"/>
              <a:gd name="connsiteX13" fmla="*/ 1949516 w 2727752"/>
              <a:gd name="connsiteY13" fmla="*/ 631677 h 2657003"/>
              <a:gd name="connsiteX14" fmla="*/ 1727807 w 2727752"/>
              <a:gd name="connsiteY14" fmla="*/ 697989 h 2657003"/>
              <a:gd name="connsiteX15" fmla="*/ 1727807 w 2727752"/>
              <a:gd name="connsiteY15" fmla="*/ 1737358 h 2657003"/>
              <a:gd name="connsiteX16" fmla="*/ 1727253 w 2727752"/>
              <a:gd name="connsiteY16" fmla="*/ 1737522 h 2657003"/>
              <a:gd name="connsiteX17" fmla="*/ 2726923 w 2727752"/>
              <a:gd name="connsiteY17" fmla="*/ 2034268 h 2657003"/>
              <a:gd name="connsiteX18" fmla="*/ 2727752 w 2727752"/>
              <a:gd name="connsiteY18" fmla="*/ 2034022 h 2657003"/>
              <a:gd name="connsiteX19" fmla="*/ 2727752 w 2727752"/>
              <a:gd name="connsiteY19" fmla="*/ 2285573 h 2657003"/>
              <a:gd name="connsiteX20" fmla="*/ 1475895 w 2727752"/>
              <a:gd name="connsiteY20" fmla="*/ 2657003 h 2657003"/>
              <a:gd name="connsiteX21" fmla="*/ 1475895 w 2727752"/>
              <a:gd name="connsiteY21" fmla="*/ 2405436 h 2657003"/>
              <a:gd name="connsiteX22" fmla="*/ 1475894 w 2727752"/>
              <a:gd name="connsiteY22" fmla="*/ 2405436 h 2657003"/>
              <a:gd name="connsiteX23" fmla="*/ 1475894 w 2727752"/>
              <a:gd name="connsiteY23" fmla="*/ 2657003 h 2657003"/>
              <a:gd name="connsiteX24" fmla="*/ 224037 w 2727752"/>
              <a:gd name="connsiteY24" fmla="*/ 2285803 h 2657003"/>
              <a:gd name="connsiteX25" fmla="*/ 224037 w 2727752"/>
              <a:gd name="connsiteY25" fmla="*/ 1137874 h 2657003"/>
              <a:gd name="connsiteX26" fmla="*/ 0 w 2727752"/>
              <a:gd name="connsiteY26" fmla="*/ 1137874 h 2657003"/>
              <a:gd name="connsiteX27" fmla="*/ 846075 w 2727752"/>
              <a:gd name="connsiteY27" fmla="*/ 0 h 2657003"/>
              <a:gd name="connsiteX0" fmla="*/ 475489 w 2727752"/>
              <a:gd name="connsiteY0" fmla="*/ 2109041 h 2657003"/>
              <a:gd name="connsiteX1" fmla="*/ 475489 w 2727752"/>
              <a:gd name="connsiteY1" fmla="*/ 2108332 h 2657003"/>
              <a:gd name="connsiteX2" fmla="*/ 475489 w 2727752"/>
              <a:gd name="connsiteY2" fmla="*/ 2109041 h 2657003"/>
              <a:gd name="connsiteX3" fmla="*/ 474242 w 2727752"/>
              <a:gd name="connsiteY3" fmla="*/ 1071297 h 2657003"/>
              <a:gd name="connsiteX4" fmla="*/ 252448 w 2727752"/>
              <a:gd name="connsiteY4" fmla="*/ 1137341 h 2657003"/>
              <a:gd name="connsiteX5" fmla="*/ 253013 w 2727752"/>
              <a:gd name="connsiteY5" fmla="*/ 1137341 h 2657003"/>
              <a:gd name="connsiteX6" fmla="*/ 474242 w 2727752"/>
              <a:gd name="connsiteY6" fmla="*/ 1071427 h 2657003"/>
              <a:gd name="connsiteX7" fmla="*/ 474242 w 2727752"/>
              <a:gd name="connsiteY7" fmla="*/ 1071297 h 2657003"/>
              <a:gd name="connsiteX8" fmla="*/ 846075 w 2727752"/>
              <a:gd name="connsiteY8" fmla="*/ 0 h 2657003"/>
              <a:gd name="connsiteX9" fmla="*/ 1097092 w 2727752"/>
              <a:gd name="connsiteY9" fmla="*/ 0 h 2657003"/>
              <a:gd name="connsiteX10" fmla="*/ 1098569 w 2727752"/>
              <a:gd name="connsiteY10" fmla="*/ 0 h 2657003"/>
              <a:gd name="connsiteX11" fmla="*/ 1098044 w 2727752"/>
              <a:gd name="connsiteY11" fmla="*/ 706 h 2657003"/>
              <a:gd name="connsiteX12" fmla="*/ 1949516 w 2727752"/>
              <a:gd name="connsiteY12" fmla="*/ 631677 h 2657003"/>
              <a:gd name="connsiteX13" fmla="*/ 1727807 w 2727752"/>
              <a:gd name="connsiteY13" fmla="*/ 697989 h 2657003"/>
              <a:gd name="connsiteX14" fmla="*/ 1727807 w 2727752"/>
              <a:gd name="connsiteY14" fmla="*/ 1737358 h 2657003"/>
              <a:gd name="connsiteX15" fmla="*/ 1727253 w 2727752"/>
              <a:gd name="connsiteY15" fmla="*/ 1737522 h 2657003"/>
              <a:gd name="connsiteX16" fmla="*/ 2726923 w 2727752"/>
              <a:gd name="connsiteY16" fmla="*/ 2034268 h 2657003"/>
              <a:gd name="connsiteX17" fmla="*/ 2727752 w 2727752"/>
              <a:gd name="connsiteY17" fmla="*/ 2034022 h 2657003"/>
              <a:gd name="connsiteX18" fmla="*/ 2727752 w 2727752"/>
              <a:gd name="connsiteY18" fmla="*/ 2285573 h 2657003"/>
              <a:gd name="connsiteX19" fmla="*/ 1475895 w 2727752"/>
              <a:gd name="connsiteY19" fmla="*/ 2657003 h 2657003"/>
              <a:gd name="connsiteX20" fmla="*/ 1475895 w 2727752"/>
              <a:gd name="connsiteY20" fmla="*/ 2405436 h 2657003"/>
              <a:gd name="connsiteX21" fmla="*/ 1475894 w 2727752"/>
              <a:gd name="connsiteY21" fmla="*/ 2405436 h 2657003"/>
              <a:gd name="connsiteX22" fmla="*/ 1475894 w 2727752"/>
              <a:gd name="connsiteY22" fmla="*/ 2657003 h 2657003"/>
              <a:gd name="connsiteX23" fmla="*/ 224037 w 2727752"/>
              <a:gd name="connsiteY23" fmla="*/ 2285803 h 2657003"/>
              <a:gd name="connsiteX24" fmla="*/ 224037 w 2727752"/>
              <a:gd name="connsiteY24" fmla="*/ 1137874 h 2657003"/>
              <a:gd name="connsiteX25" fmla="*/ 0 w 2727752"/>
              <a:gd name="connsiteY25" fmla="*/ 1137874 h 2657003"/>
              <a:gd name="connsiteX26" fmla="*/ 846075 w 2727752"/>
              <a:gd name="connsiteY26" fmla="*/ 0 h 2657003"/>
              <a:gd name="connsiteX0" fmla="*/ 474242 w 2727752"/>
              <a:gd name="connsiteY0" fmla="*/ 1071297 h 2657003"/>
              <a:gd name="connsiteX1" fmla="*/ 252448 w 2727752"/>
              <a:gd name="connsiteY1" fmla="*/ 1137341 h 2657003"/>
              <a:gd name="connsiteX2" fmla="*/ 253013 w 2727752"/>
              <a:gd name="connsiteY2" fmla="*/ 1137341 h 2657003"/>
              <a:gd name="connsiteX3" fmla="*/ 474242 w 2727752"/>
              <a:gd name="connsiteY3" fmla="*/ 1071427 h 2657003"/>
              <a:gd name="connsiteX4" fmla="*/ 474242 w 2727752"/>
              <a:gd name="connsiteY4" fmla="*/ 1071297 h 2657003"/>
              <a:gd name="connsiteX5" fmla="*/ 846075 w 2727752"/>
              <a:gd name="connsiteY5" fmla="*/ 0 h 2657003"/>
              <a:gd name="connsiteX6" fmla="*/ 1097092 w 2727752"/>
              <a:gd name="connsiteY6" fmla="*/ 0 h 2657003"/>
              <a:gd name="connsiteX7" fmla="*/ 1098569 w 2727752"/>
              <a:gd name="connsiteY7" fmla="*/ 0 h 2657003"/>
              <a:gd name="connsiteX8" fmla="*/ 1098044 w 2727752"/>
              <a:gd name="connsiteY8" fmla="*/ 706 h 2657003"/>
              <a:gd name="connsiteX9" fmla="*/ 1949516 w 2727752"/>
              <a:gd name="connsiteY9" fmla="*/ 631677 h 2657003"/>
              <a:gd name="connsiteX10" fmla="*/ 1727807 w 2727752"/>
              <a:gd name="connsiteY10" fmla="*/ 697989 h 2657003"/>
              <a:gd name="connsiteX11" fmla="*/ 1727807 w 2727752"/>
              <a:gd name="connsiteY11" fmla="*/ 1737358 h 2657003"/>
              <a:gd name="connsiteX12" fmla="*/ 1727253 w 2727752"/>
              <a:gd name="connsiteY12" fmla="*/ 1737522 h 2657003"/>
              <a:gd name="connsiteX13" fmla="*/ 2726923 w 2727752"/>
              <a:gd name="connsiteY13" fmla="*/ 2034268 h 2657003"/>
              <a:gd name="connsiteX14" fmla="*/ 2727752 w 2727752"/>
              <a:gd name="connsiteY14" fmla="*/ 2034022 h 2657003"/>
              <a:gd name="connsiteX15" fmla="*/ 2727752 w 2727752"/>
              <a:gd name="connsiteY15" fmla="*/ 2285573 h 2657003"/>
              <a:gd name="connsiteX16" fmla="*/ 1475895 w 2727752"/>
              <a:gd name="connsiteY16" fmla="*/ 2657003 h 2657003"/>
              <a:gd name="connsiteX17" fmla="*/ 1475895 w 2727752"/>
              <a:gd name="connsiteY17" fmla="*/ 2405436 h 2657003"/>
              <a:gd name="connsiteX18" fmla="*/ 1475894 w 2727752"/>
              <a:gd name="connsiteY18" fmla="*/ 2405436 h 2657003"/>
              <a:gd name="connsiteX19" fmla="*/ 1475894 w 2727752"/>
              <a:gd name="connsiteY19" fmla="*/ 2657003 h 2657003"/>
              <a:gd name="connsiteX20" fmla="*/ 224037 w 2727752"/>
              <a:gd name="connsiteY20" fmla="*/ 2285803 h 2657003"/>
              <a:gd name="connsiteX21" fmla="*/ 224037 w 2727752"/>
              <a:gd name="connsiteY21" fmla="*/ 1137874 h 2657003"/>
              <a:gd name="connsiteX22" fmla="*/ 0 w 2727752"/>
              <a:gd name="connsiteY22" fmla="*/ 1137874 h 2657003"/>
              <a:gd name="connsiteX23" fmla="*/ 846075 w 2727752"/>
              <a:gd name="connsiteY23" fmla="*/ 0 h 2657003"/>
              <a:gd name="connsiteX0" fmla="*/ 474242 w 2727752"/>
              <a:gd name="connsiteY0" fmla="*/ 1071427 h 2657003"/>
              <a:gd name="connsiteX1" fmla="*/ 252448 w 2727752"/>
              <a:gd name="connsiteY1" fmla="*/ 1137341 h 2657003"/>
              <a:gd name="connsiteX2" fmla="*/ 253013 w 2727752"/>
              <a:gd name="connsiteY2" fmla="*/ 1137341 h 2657003"/>
              <a:gd name="connsiteX3" fmla="*/ 474242 w 2727752"/>
              <a:gd name="connsiteY3" fmla="*/ 1071427 h 2657003"/>
              <a:gd name="connsiteX4" fmla="*/ 846075 w 2727752"/>
              <a:gd name="connsiteY4" fmla="*/ 0 h 2657003"/>
              <a:gd name="connsiteX5" fmla="*/ 1097092 w 2727752"/>
              <a:gd name="connsiteY5" fmla="*/ 0 h 2657003"/>
              <a:gd name="connsiteX6" fmla="*/ 1098569 w 2727752"/>
              <a:gd name="connsiteY6" fmla="*/ 0 h 2657003"/>
              <a:gd name="connsiteX7" fmla="*/ 1098044 w 2727752"/>
              <a:gd name="connsiteY7" fmla="*/ 706 h 2657003"/>
              <a:gd name="connsiteX8" fmla="*/ 1949516 w 2727752"/>
              <a:gd name="connsiteY8" fmla="*/ 631677 h 2657003"/>
              <a:gd name="connsiteX9" fmla="*/ 1727807 w 2727752"/>
              <a:gd name="connsiteY9" fmla="*/ 697989 h 2657003"/>
              <a:gd name="connsiteX10" fmla="*/ 1727807 w 2727752"/>
              <a:gd name="connsiteY10" fmla="*/ 1737358 h 2657003"/>
              <a:gd name="connsiteX11" fmla="*/ 1727253 w 2727752"/>
              <a:gd name="connsiteY11" fmla="*/ 1737522 h 2657003"/>
              <a:gd name="connsiteX12" fmla="*/ 2726923 w 2727752"/>
              <a:gd name="connsiteY12" fmla="*/ 2034268 h 2657003"/>
              <a:gd name="connsiteX13" fmla="*/ 2727752 w 2727752"/>
              <a:gd name="connsiteY13" fmla="*/ 2034022 h 2657003"/>
              <a:gd name="connsiteX14" fmla="*/ 2727752 w 2727752"/>
              <a:gd name="connsiteY14" fmla="*/ 2285573 h 2657003"/>
              <a:gd name="connsiteX15" fmla="*/ 1475895 w 2727752"/>
              <a:gd name="connsiteY15" fmla="*/ 2657003 h 2657003"/>
              <a:gd name="connsiteX16" fmla="*/ 1475895 w 2727752"/>
              <a:gd name="connsiteY16" fmla="*/ 2405436 h 2657003"/>
              <a:gd name="connsiteX17" fmla="*/ 1475894 w 2727752"/>
              <a:gd name="connsiteY17" fmla="*/ 2405436 h 2657003"/>
              <a:gd name="connsiteX18" fmla="*/ 1475894 w 2727752"/>
              <a:gd name="connsiteY18" fmla="*/ 2657003 h 2657003"/>
              <a:gd name="connsiteX19" fmla="*/ 224037 w 2727752"/>
              <a:gd name="connsiteY19" fmla="*/ 2285803 h 2657003"/>
              <a:gd name="connsiteX20" fmla="*/ 224037 w 2727752"/>
              <a:gd name="connsiteY20" fmla="*/ 1137874 h 2657003"/>
              <a:gd name="connsiteX21" fmla="*/ 0 w 2727752"/>
              <a:gd name="connsiteY21" fmla="*/ 1137874 h 2657003"/>
              <a:gd name="connsiteX22" fmla="*/ 846075 w 2727752"/>
              <a:gd name="connsiteY22" fmla="*/ 0 h 2657003"/>
              <a:gd name="connsiteX0" fmla="*/ 253013 w 2727752"/>
              <a:gd name="connsiteY0" fmla="*/ 1137341 h 2657003"/>
              <a:gd name="connsiteX1" fmla="*/ 252448 w 2727752"/>
              <a:gd name="connsiteY1" fmla="*/ 1137341 h 2657003"/>
              <a:gd name="connsiteX2" fmla="*/ 253013 w 2727752"/>
              <a:gd name="connsiteY2" fmla="*/ 1137341 h 2657003"/>
              <a:gd name="connsiteX3" fmla="*/ 846075 w 2727752"/>
              <a:gd name="connsiteY3" fmla="*/ 0 h 2657003"/>
              <a:gd name="connsiteX4" fmla="*/ 1097092 w 2727752"/>
              <a:gd name="connsiteY4" fmla="*/ 0 h 2657003"/>
              <a:gd name="connsiteX5" fmla="*/ 1098569 w 2727752"/>
              <a:gd name="connsiteY5" fmla="*/ 0 h 2657003"/>
              <a:gd name="connsiteX6" fmla="*/ 1098044 w 2727752"/>
              <a:gd name="connsiteY6" fmla="*/ 706 h 2657003"/>
              <a:gd name="connsiteX7" fmla="*/ 1949516 w 2727752"/>
              <a:gd name="connsiteY7" fmla="*/ 631677 h 2657003"/>
              <a:gd name="connsiteX8" fmla="*/ 1727807 w 2727752"/>
              <a:gd name="connsiteY8" fmla="*/ 697989 h 2657003"/>
              <a:gd name="connsiteX9" fmla="*/ 1727807 w 2727752"/>
              <a:gd name="connsiteY9" fmla="*/ 1737358 h 2657003"/>
              <a:gd name="connsiteX10" fmla="*/ 1727253 w 2727752"/>
              <a:gd name="connsiteY10" fmla="*/ 1737522 h 2657003"/>
              <a:gd name="connsiteX11" fmla="*/ 2726923 w 2727752"/>
              <a:gd name="connsiteY11" fmla="*/ 2034268 h 2657003"/>
              <a:gd name="connsiteX12" fmla="*/ 2727752 w 2727752"/>
              <a:gd name="connsiteY12" fmla="*/ 2034022 h 2657003"/>
              <a:gd name="connsiteX13" fmla="*/ 2727752 w 2727752"/>
              <a:gd name="connsiteY13" fmla="*/ 2285573 h 2657003"/>
              <a:gd name="connsiteX14" fmla="*/ 1475895 w 2727752"/>
              <a:gd name="connsiteY14" fmla="*/ 2657003 h 2657003"/>
              <a:gd name="connsiteX15" fmla="*/ 1475895 w 2727752"/>
              <a:gd name="connsiteY15" fmla="*/ 2405436 h 2657003"/>
              <a:gd name="connsiteX16" fmla="*/ 1475894 w 2727752"/>
              <a:gd name="connsiteY16" fmla="*/ 2405436 h 2657003"/>
              <a:gd name="connsiteX17" fmla="*/ 1475894 w 2727752"/>
              <a:gd name="connsiteY17" fmla="*/ 2657003 h 2657003"/>
              <a:gd name="connsiteX18" fmla="*/ 224037 w 2727752"/>
              <a:gd name="connsiteY18" fmla="*/ 2285803 h 2657003"/>
              <a:gd name="connsiteX19" fmla="*/ 224037 w 2727752"/>
              <a:gd name="connsiteY19" fmla="*/ 1137874 h 2657003"/>
              <a:gd name="connsiteX20" fmla="*/ 0 w 2727752"/>
              <a:gd name="connsiteY20" fmla="*/ 1137874 h 2657003"/>
              <a:gd name="connsiteX21" fmla="*/ 846075 w 2727752"/>
              <a:gd name="connsiteY21" fmla="*/ 0 h 2657003"/>
              <a:gd name="connsiteX0" fmla="*/ 253013 w 2727752"/>
              <a:gd name="connsiteY0" fmla="*/ 1137341 h 2657003"/>
              <a:gd name="connsiteX1" fmla="*/ 252448 w 2727752"/>
              <a:gd name="connsiteY1" fmla="*/ 1137341 h 2657003"/>
              <a:gd name="connsiteX2" fmla="*/ 253013 w 2727752"/>
              <a:gd name="connsiteY2" fmla="*/ 1137341 h 2657003"/>
              <a:gd name="connsiteX3" fmla="*/ 846075 w 2727752"/>
              <a:gd name="connsiteY3" fmla="*/ 0 h 2657003"/>
              <a:gd name="connsiteX4" fmla="*/ 1097092 w 2727752"/>
              <a:gd name="connsiteY4" fmla="*/ 0 h 2657003"/>
              <a:gd name="connsiteX5" fmla="*/ 1098569 w 2727752"/>
              <a:gd name="connsiteY5" fmla="*/ 0 h 2657003"/>
              <a:gd name="connsiteX6" fmla="*/ 1098044 w 2727752"/>
              <a:gd name="connsiteY6" fmla="*/ 706 h 2657003"/>
              <a:gd name="connsiteX7" fmla="*/ 1949516 w 2727752"/>
              <a:gd name="connsiteY7" fmla="*/ 631677 h 2657003"/>
              <a:gd name="connsiteX8" fmla="*/ 1727807 w 2727752"/>
              <a:gd name="connsiteY8" fmla="*/ 697989 h 2657003"/>
              <a:gd name="connsiteX9" fmla="*/ 1727807 w 2727752"/>
              <a:gd name="connsiteY9" fmla="*/ 1737358 h 2657003"/>
              <a:gd name="connsiteX10" fmla="*/ 1727253 w 2727752"/>
              <a:gd name="connsiteY10" fmla="*/ 1737522 h 2657003"/>
              <a:gd name="connsiteX11" fmla="*/ 2726923 w 2727752"/>
              <a:gd name="connsiteY11" fmla="*/ 2034268 h 2657003"/>
              <a:gd name="connsiteX12" fmla="*/ 2727752 w 2727752"/>
              <a:gd name="connsiteY12" fmla="*/ 2034022 h 2657003"/>
              <a:gd name="connsiteX13" fmla="*/ 2727752 w 2727752"/>
              <a:gd name="connsiteY13" fmla="*/ 2285573 h 2657003"/>
              <a:gd name="connsiteX14" fmla="*/ 1475895 w 2727752"/>
              <a:gd name="connsiteY14" fmla="*/ 2657003 h 2657003"/>
              <a:gd name="connsiteX15" fmla="*/ 1475895 w 2727752"/>
              <a:gd name="connsiteY15" fmla="*/ 2405436 h 2657003"/>
              <a:gd name="connsiteX16" fmla="*/ 1475894 w 2727752"/>
              <a:gd name="connsiteY16" fmla="*/ 2657003 h 2657003"/>
              <a:gd name="connsiteX17" fmla="*/ 224037 w 2727752"/>
              <a:gd name="connsiteY17" fmla="*/ 2285803 h 2657003"/>
              <a:gd name="connsiteX18" fmla="*/ 224037 w 2727752"/>
              <a:gd name="connsiteY18" fmla="*/ 1137874 h 2657003"/>
              <a:gd name="connsiteX19" fmla="*/ 0 w 2727752"/>
              <a:gd name="connsiteY19" fmla="*/ 1137874 h 2657003"/>
              <a:gd name="connsiteX20" fmla="*/ 846075 w 2727752"/>
              <a:gd name="connsiteY20" fmla="*/ 0 h 2657003"/>
              <a:gd name="connsiteX0" fmla="*/ 253013 w 2727752"/>
              <a:gd name="connsiteY0" fmla="*/ 1137341 h 2657003"/>
              <a:gd name="connsiteX1" fmla="*/ 252448 w 2727752"/>
              <a:gd name="connsiteY1" fmla="*/ 1137341 h 2657003"/>
              <a:gd name="connsiteX2" fmla="*/ 253013 w 2727752"/>
              <a:gd name="connsiteY2" fmla="*/ 1137341 h 2657003"/>
              <a:gd name="connsiteX3" fmla="*/ 846075 w 2727752"/>
              <a:gd name="connsiteY3" fmla="*/ 0 h 2657003"/>
              <a:gd name="connsiteX4" fmla="*/ 1097092 w 2727752"/>
              <a:gd name="connsiteY4" fmla="*/ 0 h 2657003"/>
              <a:gd name="connsiteX5" fmla="*/ 1098569 w 2727752"/>
              <a:gd name="connsiteY5" fmla="*/ 0 h 2657003"/>
              <a:gd name="connsiteX6" fmla="*/ 1098044 w 2727752"/>
              <a:gd name="connsiteY6" fmla="*/ 706 h 2657003"/>
              <a:gd name="connsiteX7" fmla="*/ 1949516 w 2727752"/>
              <a:gd name="connsiteY7" fmla="*/ 631677 h 2657003"/>
              <a:gd name="connsiteX8" fmla="*/ 1727807 w 2727752"/>
              <a:gd name="connsiteY8" fmla="*/ 697989 h 2657003"/>
              <a:gd name="connsiteX9" fmla="*/ 1727807 w 2727752"/>
              <a:gd name="connsiteY9" fmla="*/ 1737358 h 2657003"/>
              <a:gd name="connsiteX10" fmla="*/ 1727253 w 2727752"/>
              <a:gd name="connsiteY10" fmla="*/ 1737522 h 2657003"/>
              <a:gd name="connsiteX11" fmla="*/ 2726923 w 2727752"/>
              <a:gd name="connsiteY11" fmla="*/ 2034268 h 2657003"/>
              <a:gd name="connsiteX12" fmla="*/ 2727752 w 2727752"/>
              <a:gd name="connsiteY12" fmla="*/ 2034022 h 2657003"/>
              <a:gd name="connsiteX13" fmla="*/ 2727752 w 2727752"/>
              <a:gd name="connsiteY13" fmla="*/ 2285573 h 2657003"/>
              <a:gd name="connsiteX14" fmla="*/ 1475895 w 2727752"/>
              <a:gd name="connsiteY14" fmla="*/ 2657003 h 2657003"/>
              <a:gd name="connsiteX15" fmla="*/ 1475894 w 2727752"/>
              <a:gd name="connsiteY15" fmla="*/ 2657003 h 2657003"/>
              <a:gd name="connsiteX16" fmla="*/ 224037 w 2727752"/>
              <a:gd name="connsiteY16" fmla="*/ 2285803 h 2657003"/>
              <a:gd name="connsiteX17" fmla="*/ 224037 w 2727752"/>
              <a:gd name="connsiteY17" fmla="*/ 1137874 h 2657003"/>
              <a:gd name="connsiteX18" fmla="*/ 0 w 2727752"/>
              <a:gd name="connsiteY18" fmla="*/ 1137874 h 2657003"/>
              <a:gd name="connsiteX19" fmla="*/ 846075 w 2727752"/>
              <a:gd name="connsiteY19" fmla="*/ 0 h 265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7752" h="2657003">
                <a:moveTo>
                  <a:pt x="253013" y="1137341"/>
                </a:moveTo>
                <a:lnTo>
                  <a:pt x="252448" y="1137341"/>
                </a:lnTo>
                <a:lnTo>
                  <a:pt x="253013" y="1137341"/>
                </a:lnTo>
                <a:close/>
                <a:moveTo>
                  <a:pt x="846075" y="0"/>
                </a:moveTo>
                <a:lnTo>
                  <a:pt x="1097092" y="0"/>
                </a:lnTo>
                <a:lnTo>
                  <a:pt x="1098569" y="0"/>
                </a:lnTo>
                <a:lnTo>
                  <a:pt x="1098044" y="706"/>
                </a:lnTo>
                <a:lnTo>
                  <a:pt x="1949516" y="631677"/>
                </a:lnTo>
                <a:lnTo>
                  <a:pt x="1727807" y="697989"/>
                </a:lnTo>
                <a:lnTo>
                  <a:pt x="1727807" y="1737358"/>
                </a:lnTo>
                <a:lnTo>
                  <a:pt x="1727253" y="1737522"/>
                </a:lnTo>
                <a:lnTo>
                  <a:pt x="2726923" y="2034268"/>
                </a:lnTo>
                <a:lnTo>
                  <a:pt x="2727752" y="2034022"/>
                </a:lnTo>
                <a:lnTo>
                  <a:pt x="2727752" y="2285573"/>
                </a:lnTo>
                <a:lnTo>
                  <a:pt x="1475895" y="2657003"/>
                </a:lnTo>
                <a:lnTo>
                  <a:pt x="1475894" y="2657003"/>
                </a:lnTo>
                <a:lnTo>
                  <a:pt x="224037" y="2285803"/>
                </a:lnTo>
                <a:lnTo>
                  <a:pt x="224037" y="1137874"/>
                </a:lnTo>
                <a:lnTo>
                  <a:pt x="0" y="1137874"/>
                </a:lnTo>
                <a:lnTo>
                  <a:pt x="846075"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5CE2F018-F47F-494E-926C-2917620B13B1}"/>
              </a:ext>
            </a:extLst>
          </p:cNvPr>
          <p:cNvGrpSpPr/>
          <p:nvPr/>
        </p:nvGrpSpPr>
        <p:grpSpPr>
          <a:xfrm>
            <a:off x="3730836" y="1419427"/>
            <a:ext cx="2727752" cy="2657003"/>
            <a:chOff x="3730836" y="1679575"/>
            <a:chExt cx="2727752" cy="2657003"/>
          </a:xfrm>
        </p:grpSpPr>
        <p:sp>
          <p:nvSpPr>
            <p:cNvPr id="26" name="Freeform 139">
              <a:extLst>
                <a:ext uri="{FF2B5EF4-FFF2-40B4-BE49-F238E27FC236}">
                  <a16:creationId xmlns:a16="http://schemas.microsoft.com/office/drawing/2014/main" id="{8F3103FA-0703-49FD-9B99-83A0C1728E6F}"/>
                </a:ext>
              </a:extLst>
            </p:cNvPr>
            <p:cNvSpPr>
              <a:spLocks/>
            </p:cNvSpPr>
            <p:nvPr/>
          </p:nvSpPr>
          <p:spPr bwMode="auto">
            <a:xfrm>
              <a:off x="3730836" y="1679575"/>
              <a:ext cx="1098569" cy="1137874"/>
            </a:xfrm>
            <a:custGeom>
              <a:avLst/>
              <a:gdLst>
                <a:gd name="T0" fmla="*/ 512 w 2232"/>
                <a:gd name="T1" fmla="*/ 2316 h 2316"/>
                <a:gd name="T2" fmla="*/ 0 w 2232"/>
                <a:gd name="T3" fmla="*/ 2316 h 2316"/>
                <a:gd name="T4" fmla="*/ 1719 w 2232"/>
                <a:gd name="T5" fmla="*/ 0 h 2316"/>
                <a:gd name="T6" fmla="*/ 2232 w 2232"/>
                <a:gd name="T7" fmla="*/ 0 h 2316"/>
                <a:gd name="T8" fmla="*/ 512 w 2232"/>
                <a:gd name="T9" fmla="*/ 2316 h 2316"/>
              </a:gdLst>
              <a:ahLst/>
              <a:cxnLst>
                <a:cxn ang="0">
                  <a:pos x="T0" y="T1"/>
                </a:cxn>
                <a:cxn ang="0">
                  <a:pos x="T2" y="T3"/>
                </a:cxn>
                <a:cxn ang="0">
                  <a:pos x="T4" y="T5"/>
                </a:cxn>
                <a:cxn ang="0">
                  <a:pos x="T6" y="T7"/>
                </a:cxn>
                <a:cxn ang="0">
                  <a:pos x="T8" y="T9"/>
                </a:cxn>
              </a:cxnLst>
              <a:rect l="0" t="0" r="r" b="b"/>
              <a:pathLst>
                <a:path w="2232" h="2316">
                  <a:moveTo>
                    <a:pt x="512" y="2316"/>
                  </a:moveTo>
                  <a:lnTo>
                    <a:pt x="0" y="2316"/>
                  </a:lnTo>
                  <a:lnTo>
                    <a:pt x="1719" y="0"/>
                  </a:lnTo>
                  <a:lnTo>
                    <a:pt x="2232" y="0"/>
                  </a:lnTo>
                  <a:lnTo>
                    <a:pt x="512" y="2316"/>
                  </a:lnTo>
                  <a:close/>
                </a:path>
              </a:pathLst>
            </a:custGeom>
            <a:solidFill>
              <a:srgbClr val="CB2807"/>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Freeform 140">
              <a:extLst>
                <a:ext uri="{FF2B5EF4-FFF2-40B4-BE49-F238E27FC236}">
                  <a16:creationId xmlns:a16="http://schemas.microsoft.com/office/drawing/2014/main" id="{6F924E31-C30E-4739-9157-2F697BDEC053}"/>
                </a:ext>
              </a:extLst>
            </p:cNvPr>
            <p:cNvSpPr>
              <a:spLocks/>
            </p:cNvSpPr>
            <p:nvPr/>
          </p:nvSpPr>
          <p:spPr bwMode="auto">
            <a:xfrm>
              <a:off x="4206424" y="3416846"/>
              <a:ext cx="2252163" cy="668181"/>
            </a:xfrm>
            <a:custGeom>
              <a:avLst/>
              <a:gdLst>
                <a:gd name="T0" fmla="*/ 4586 w 4586"/>
                <a:gd name="T1" fmla="*/ 605 h 1360"/>
                <a:gd name="T2" fmla="*/ 2037 w 4586"/>
                <a:gd name="T3" fmla="*/ 1360 h 1360"/>
                <a:gd name="T4" fmla="*/ 2037 w 4586"/>
                <a:gd name="T5" fmla="*/ 1360 h 1360"/>
                <a:gd name="T6" fmla="*/ 0 w 4586"/>
                <a:gd name="T7" fmla="*/ 757 h 1360"/>
                <a:gd name="T8" fmla="*/ 0 w 4586"/>
                <a:gd name="T9" fmla="*/ 755 h 1360"/>
                <a:gd name="T10" fmla="*/ 2547 w 4586"/>
                <a:gd name="T11" fmla="*/ 0 h 1360"/>
                <a:gd name="T12" fmla="*/ 4586 w 4586"/>
                <a:gd name="T13" fmla="*/ 605 h 1360"/>
              </a:gdLst>
              <a:ahLst/>
              <a:cxnLst>
                <a:cxn ang="0">
                  <a:pos x="T0" y="T1"/>
                </a:cxn>
                <a:cxn ang="0">
                  <a:pos x="T2" y="T3"/>
                </a:cxn>
                <a:cxn ang="0">
                  <a:pos x="T4" y="T5"/>
                </a:cxn>
                <a:cxn ang="0">
                  <a:pos x="T6" y="T7"/>
                </a:cxn>
                <a:cxn ang="0">
                  <a:pos x="T8" y="T9"/>
                </a:cxn>
                <a:cxn ang="0">
                  <a:pos x="T10" y="T11"/>
                </a:cxn>
                <a:cxn ang="0">
                  <a:pos x="T12" y="T13"/>
                </a:cxn>
              </a:cxnLst>
              <a:rect l="0" t="0" r="r" b="b"/>
              <a:pathLst>
                <a:path w="4586" h="1360">
                  <a:moveTo>
                    <a:pt x="4586" y="605"/>
                  </a:moveTo>
                  <a:lnTo>
                    <a:pt x="2037" y="1360"/>
                  </a:lnTo>
                  <a:lnTo>
                    <a:pt x="2037" y="1360"/>
                  </a:lnTo>
                  <a:lnTo>
                    <a:pt x="0" y="757"/>
                  </a:lnTo>
                  <a:lnTo>
                    <a:pt x="0" y="755"/>
                  </a:lnTo>
                  <a:lnTo>
                    <a:pt x="2547" y="0"/>
                  </a:lnTo>
                  <a:lnTo>
                    <a:pt x="4586" y="605"/>
                  </a:lnTo>
                  <a:close/>
                </a:path>
              </a:pathLst>
            </a:custGeom>
            <a:solidFill>
              <a:srgbClr val="CB2807"/>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 name="Freeform 141">
              <a:extLst>
                <a:ext uri="{FF2B5EF4-FFF2-40B4-BE49-F238E27FC236}">
                  <a16:creationId xmlns:a16="http://schemas.microsoft.com/office/drawing/2014/main" id="{B4AD11AF-7F90-4278-A4FE-A35B2BADE54B}"/>
                </a:ext>
              </a:extLst>
            </p:cNvPr>
            <p:cNvSpPr>
              <a:spLocks/>
            </p:cNvSpPr>
            <p:nvPr/>
          </p:nvSpPr>
          <p:spPr bwMode="auto">
            <a:xfrm>
              <a:off x="4206424" y="3640883"/>
              <a:ext cx="0" cy="147393"/>
            </a:xfrm>
            <a:custGeom>
              <a:avLst/>
              <a:gdLst>
                <a:gd name="T0" fmla="*/ 302 h 302"/>
                <a:gd name="T1" fmla="*/ 0 h 302"/>
                <a:gd name="T2" fmla="*/ 302 h 302"/>
              </a:gdLst>
              <a:ahLst/>
              <a:cxnLst>
                <a:cxn ang="0">
                  <a:pos x="0" y="T0"/>
                </a:cxn>
                <a:cxn ang="0">
                  <a:pos x="0" y="T1"/>
                </a:cxn>
                <a:cxn ang="0">
                  <a:pos x="0" y="T2"/>
                </a:cxn>
              </a:cxnLst>
              <a:rect l="0" t="0" r="r" b="b"/>
              <a:pathLst>
                <a:path h="302">
                  <a:moveTo>
                    <a:pt x="0" y="302"/>
                  </a:moveTo>
                  <a:lnTo>
                    <a:pt x="0" y="0"/>
                  </a:lnTo>
                  <a:lnTo>
                    <a:pt x="0" y="302"/>
                  </a:lnTo>
                  <a:close/>
                </a:path>
              </a:pathLst>
            </a:custGeom>
            <a:solidFill>
              <a:srgbClr val="FF7043"/>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 name="Freeform 142">
              <a:extLst>
                <a:ext uri="{FF2B5EF4-FFF2-40B4-BE49-F238E27FC236}">
                  <a16:creationId xmlns:a16="http://schemas.microsoft.com/office/drawing/2014/main" id="{E37E5F8E-9C8F-414A-B68F-5710F2FD2C62}"/>
                </a:ext>
              </a:extLst>
            </p:cNvPr>
            <p:cNvSpPr>
              <a:spLocks/>
            </p:cNvSpPr>
            <p:nvPr/>
          </p:nvSpPr>
          <p:spPr bwMode="auto">
            <a:xfrm>
              <a:off x="3982386" y="1679575"/>
              <a:ext cx="1697966" cy="2108701"/>
            </a:xfrm>
            <a:custGeom>
              <a:avLst/>
              <a:gdLst>
                <a:gd name="T0" fmla="*/ 0 w 3454"/>
                <a:gd name="T1" fmla="*/ 2316 h 4293"/>
                <a:gd name="T2" fmla="*/ 1720 w 3454"/>
                <a:gd name="T3" fmla="*/ 0 h 4293"/>
                <a:gd name="T4" fmla="*/ 3454 w 3454"/>
                <a:gd name="T5" fmla="*/ 1286 h 4293"/>
                <a:gd name="T6" fmla="*/ 3003 w 3454"/>
                <a:gd name="T7" fmla="*/ 1421 h 4293"/>
                <a:gd name="T8" fmla="*/ 3003 w 3454"/>
                <a:gd name="T9" fmla="*/ 3537 h 4293"/>
                <a:gd name="T10" fmla="*/ 453 w 3454"/>
                <a:gd name="T11" fmla="*/ 4293 h 4293"/>
                <a:gd name="T12" fmla="*/ 453 w 3454"/>
                <a:gd name="T13" fmla="*/ 2181 h 4293"/>
                <a:gd name="T14" fmla="*/ 0 w 3454"/>
                <a:gd name="T15" fmla="*/ 2316 h 4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4" h="4293">
                  <a:moveTo>
                    <a:pt x="0" y="2316"/>
                  </a:moveTo>
                  <a:lnTo>
                    <a:pt x="1720" y="0"/>
                  </a:lnTo>
                  <a:lnTo>
                    <a:pt x="3454" y="1286"/>
                  </a:lnTo>
                  <a:lnTo>
                    <a:pt x="3003" y="1421"/>
                  </a:lnTo>
                  <a:lnTo>
                    <a:pt x="3003" y="3537"/>
                  </a:lnTo>
                  <a:lnTo>
                    <a:pt x="453" y="4293"/>
                  </a:lnTo>
                  <a:lnTo>
                    <a:pt x="453" y="2181"/>
                  </a:lnTo>
                  <a:lnTo>
                    <a:pt x="0" y="2316"/>
                  </a:lnTo>
                  <a:close/>
                </a:path>
              </a:pathLst>
            </a:custGeom>
            <a:solidFill>
              <a:srgbClr val="AE3B2F"/>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0" name="Freeform 143">
              <a:extLst>
                <a:ext uri="{FF2B5EF4-FFF2-40B4-BE49-F238E27FC236}">
                  <a16:creationId xmlns:a16="http://schemas.microsoft.com/office/drawing/2014/main" id="{1137C727-D977-44F0-B8CC-B4222EA329BE}"/>
                </a:ext>
              </a:extLst>
            </p:cNvPr>
            <p:cNvSpPr>
              <a:spLocks/>
            </p:cNvSpPr>
            <p:nvPr/>
          </p:nvSpPr>
          <p:spPr bwMode="auto">
            <a:xfrm>
              <a:off x="3954873" y="2750630"/>
              <a:ext cx="1251857" cy="1585948"/>
            </a:xfrm>
            <a:custGeom>
              <a:avLst/>
              <a:gdLst>
                <a:gd name="T0" fmla="*/ 0 w 2549"/>
                <a:gd name="T1" fmla="*/ 135 h 3230"/>
                <a:gd name="T2" fmla="*/ 59 w 2549"/>
                <a:gd name="T3" fmla="*/ 135 h 3230"/>
                <a:gd name="T4" fmla="*/ 512 w 2549"/>
                <a:gd name="T5" fmla="*/ 0 h 3230"/>
                <a:gd name="T6" fmla="*/ 512 w 2549"/>
                <a:gd name="T7" fmla="*/ 2114 h 3230"/>
                <a:gd name="T8" fmla="*/ 2549 w 2549"/>
                <a:gd name="T9" fmla="*/ 2717 h 3230"/>
                <a:gd name="T10" fmla="*/ 2549 w 2549"/>
                <a:gd name="T11" fmla="*/ 3230 h 3230"/>
                <a:gd name="T12" fmla="*/ 0 w 2549"/>
                <a:gd name="T13" fmla="*/ 2474 h 3230"/>
                <a:gd name="T14" fmla="*/ 0 w 2549"/>
                <a:gd name="T15" fmla="*/ 135 h 3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9" h="3230">
                  <a:moveTo>
                    <a:pt x="0" y="135"/>
                  </a:moveTo>
                  <a:lnTo>
                    <a:pt x="59" y="135"/>
                  </a:lnTo>
                  <a:lnTo>
                    <a:pt x="512" y="0"/>
                  </a:lnTo>
                  <a:lnTo>
                    <a:pt x="512" y="2114"/>
                  </a:lnTo>
                  <a:lnTo>
                    <a:pt x="2549" y="2717"/>
                  </a:lnTo>
                  <a:lnTo>
                    <a:pt x="2549" y="3230"/>
                  </a:lnTo>
                  <a:lnTo>
                    <a:pt x="0" y="2474"/>
                  </a:lnTo>
                  <a:lnTo>
                    <a:pt x="0" y="135"/>
                  </a:lnTo>
                  <a:close/>
                </a:path>
              </a:pathLst>
            </a:custGeom>
            <a:solidFill>
              <a:srgbClr val="CB2807"/>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2" name="Freeform 145">
              <a:extLst>
                <a:ext uri="{FF2B5EF4-FFF2-40B4-BE49-F238E27FC236}">
                  <a16:creationId xmlns:a16="http://schemas.microsoft.com/office/drawing/2014/main" id="{4A36F7BF-DB0B-4FF7-84B1-F2421D88C67E}"/>
                </a:ext>
              </a:extLst>
            </p:cNvPr>
            <p:cNvSpPr>
              <a:spLocks/>
            </p:cNvSpPr>
            <p:nvPr/>
          </p:nvSpPr>
          <p:spPr bwMode="auto">
            <a:xfrm>
              <a:off x="5206731" y="3713597"/>
              <a:ext cx="1251857" cy="622981"/>
            </a:xfrm>
            <a:custGeom>
              <a:avLst/>
              <a:gdLst>
                <a:gd name="T0" fmla="*/ 0 w 2549"/>
                <a:gd name="T1" fmla="*/ 755 h 1268"/>
                <a:gd name="T2" fmla="*/ 2549 w 2549"/>
                <a:gd name="T3" fmla="*/ 0 h 1268"/>
                <a:gd name="T4" fmla="*/ 2549 w 2549"/>
                <a:gd name="T5" fmla="*/ 512 h 1268"/>
                <a:gd name="T6" fmla="*/ 0 w 2549"/>
                <a:gd name="T7" fmla="*/ 1268 h 1268"/>
                <a:gd name="T8" fmla="*/ 0 w 2549"/>
                <a:gd name="T9" fmla="*/ 755 h 1268"/>
              </a:gdLst>
              <a:ahLst/>
              <a:cxnLst>
                <a:cxn ang="0">
                  <a:pos x="T0" y="T1"/>
                </a:cxn>
                <a:cxn ang="0">
                  <a:pos x="T2" y="T3"/>
                </a:cxn>
                <a:cxn ang="0">
                  <a:pos x="T4" y="T5"/>
                </a:cxn>
                <a:cxn ang="0">
                  <a:pos x="T6" y="T7"/>
                </a:cxn>
                <a:cxn ang="0">
                  <a:pos x="T8" y="T9"/>
                </a:cxn>
              </a:cxnLst>
              <a:rect l="0" t="0" r="r" b="b"/>
              <a:pathLst>
                <a:path w="2549" h="1268">
                  <a:moveTo>
                    <a:pt x="0" y="755"/>
                  </a:moveTo>
                  <a:lnTo>
                    <a:pt x="2549" y="0"/>
                  </a:lnTo>
                  <a:lnTo>
                    <a:pt x="2549" y="512"/>
                  </a:lnTo>
                  <a:lnTo>
                    <a:pt x="0" y="1268"/>
                  </a:lnTo>
                  <a:lnTo>
                    <a:pt x="0" y="755"/>
                  </a:lnTo>
                  <a:close/>
                </a:path>
              </a:pathLst>
            </a:custGeom>
            <a:solidFill>
              <a:srgbClr val="AE3B2F"/>
            </a:solidFill>
            <a:ln w="9525">
              <a:solidFill>
                <a:srgbClr val="CB2807"/>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70" name="Freeform: Shape 69">
            <a:extLst>
              <a:ext uri="{FF2B5EF4-FFF2-40B4-BE49-F238E27FC236}">
                <a16:creationId xmlns:a16="http://schemas.microsoft.com/office/drawing/2014/main" id="{63F08A69-4EBA-4452-922F-51A6C72FC7D2}"/>
              </a:ext>
            </a:extLst>
          </p:cNvPr>
          <p:cNvSpPr>
            <a:spLocks/>
          </p:cNvSpPr>
          <p:nvPr/>
        </p:nvSpPr>
        <p:spPr bwMode="auto">
          <a:xfrm>
            <a:off x="4955180" y="3705000"/>
            <a:ext cx="2505680" cy="921697"/>
          </a:xfrm>
          <a:custGeom>
            <a:avLst/>
            <a:gdLst>
              <a:gd name="connsiteX0" fmla="*/ 1503954 w 2505680"/>
              <a:gd name="connsiteY0" fmla="*/ 0 h 921697"/>
              <a:gd name="connsiteX1" fmla="*/ 2505680 w 2505680"/>
              <a:gd name="connsiteY1" fmla="*/ 297624 h 921697"/>
              <a:gd name="connsiteX2" fmla="*/ 1385651 w 2505680"/>
              <a:gd name="connsiteY2" fmla="*/ 630512 h 921697"/>
              <a:gd name="connsiteX3" fmla="*/ 2505678 w 2505680"/>
              <a:gd name="connsiteY3" fmla="*/ 298716 h 921697"/>
              <a:gd name="connsiteX4" fmla="*/ 2505678 w 2505680"/>
              <a:gd name="connsiteY4" fmla="*/ 550267 h 921697"/>
              <a:gd name="connsiteX5" fmla="*/ 1251857 w 2505680"/>
              <a:gd name="connsiteY5" fmla="*/ 921697 h 921697"/>
              <a:gd name="connsiteX6" fmla="*/ 1251857 w 2505680"/>
              <a:gd name="connsiteY6" fmla="*/ 921697 h 921697"/>
              <a:gd name="connsiteX7" fmla="*/ 1251856 w 2505680"/>
              <a:gd name="connsiteY7" fmla="*/ 921697 h 921697"/>
              <a:gd name="connsiteX8" fmla="*/ 1251856 w 2505680"/>
              <a:gd name="connsiteY8" fmla="*/ 921697 h 921697"/>
              <a:gd name="connsiteX9" fmla="*/ 0 w 2505680"/>
              <a:gd name="connsiteY9" fmla="*/ 550267 h 921697"/>
              <a:gd name="connsiteX10" fmla="*/ 0 w 2505680"/>
              <a:gd name="connsiteY10" fmla="*/ 298716 h 921697"/>
              <a:gd name="connsiteX11" fmla="*/ 1251857 w 2505680"/>
              <a:gd name="connsiteY11" fmla="*/ 670147 h 921697"/>
              <a:gd name="connsiteX12" fmla="*/ 1252075 w 2505680"/>
              <a:gd name="connsiteY12" fmla="*/ 670082 h 921697"/>
              <a:gd name="connsiteX13" fmla="*/ 251551 w 2505680"/>
              <a:gd name="connsiteY13" fmla="*/ 372523 h 921697"/>
              <a:gd name="connsiteX0" fmla="*/ 1503954 w 2505680"/>
              <a:gd name="connsiteY0" fmla="*/ 0 h 921697"/>
              <a:gd name="connsiteX1" fmla="*/ 2505680 w 2505680"/>
              <a:gd name="connsiteY1" fmla="*/ 297624 h 921697"/>
              <a:gd name="connsiteX2" fmla="*/ 1385651 w 2505680"/>
              <a:gd name="connsiteY2" fmla="*/ 630512 h 921697"/>
              <a:gd name="connsiteX3" fmla="*/ 2505678 w 2505680"/>
              <a:gd name="connsiteY3" fmla="*/ 298716 h 921697"/>
              <a:gd name="connsiteX4" fmla="*/ 2505678 w 2505680"/>
              <a:gd name="connsiteY4" fmla="*/ 550267 h 921697"/>
              <a:gd name="connsiteX5" fmla="*/ 1251857 w 2505680"/>
              <a:gd name="connsiteY5" fmla="*/ 921697 h 921697"/>
              <a:gd name="connsiteX6" fmla="*/ 1251857 w 2505680"/>
              <a:gd name="connsiteY6" fmla="*/ 921697 h 921697"/>
              <a:gd name="connsiteX7" fmla="*/ 1251856 w 2505680"/>
              <a:gd name="connsiteY7" fmla="*/ 921697 h 921697"/>
              <a:gd name="connsiteX8" fmla="*/ 1251856 w 2505680"/>
              <a:gd name="connsiteY8" fmla="*/ 921697 h 921697"/>
              <a:gd name="connsiteX9" fmla="*/ 0 w 2505680"/>
              <a:gd name="connsiteY9" fmla="*/ 550267 h 921697"/>
              <a:gd name="connsiteX10" fmla="*/ 0 w 2505680"/>
              <a:gd name="connsiteY10" fmla="*/ 298716 h 921697"/>
              <a:gd name="connsiteX11" fmla="*/ 1251857 w 2505680"/>
              <a:gd name="connsiteY11" fmla="*/ 670147 h 921697"/>
              <a:gd name="connsiteX12" fmla="*/ 251551 w 2505680"/>
              <a:gd name="connsiteY12" fmla="*/ 372523 h 921697"/>
              <a:gd name="connsiteX13" fmla="*/ 1503954 w 2505680"/>
              <a:gd name="connsiteY13" fmla="*/ 0 h 921697"/>
              <a:gd name="connsiteX0" fmla="*/ 1503954 w 2505680"/>
              <a:gd name="connsiteY0" fmla="*/ 0 h 921697"/>
              <a:gd name="connsiteX1" fmla="*/ 2505680 w 2505680"/>
              <a:gd name="connsiteY1" fmla="*/ 297624 h 921697"/>
              <a:gd name="connsiteX2" fmla="*/ 1385651 w 2505680"/>
              <a:gd name="connsiteY2" fmla="*/ 630512 h 921697"/>
              <a:gd name="connsiteX3" fmla="*/ 2505678 w 2505680"/>
              <a:gd name="connsiteY3" fmla="*/ 298716 h 921697"/>
              <a:gd name="connsiteX4" fmla="*/ 2505678 w 2505680"/>
              <a:gd name="connsiteY4" fmla="*/ 550267 h 921697"/>
              <a:gd name="connsiteX5" fmla="*/ 1251857 w 2505680"/>
              <a:gd name="connsiteY5" fmla="*/ 921697 h 921697"/>
              <a:gd name="connsiteX6" fmla="*/ 1251857 w 2505680"/>
              <a:gd name="connsiteY6" fmla="*/ 921697 h 921697"/>
              <a:gd name="connsiteX7" fmla="*/ 1251856 w 2505680"/>
              <a:gd name="connsiteY7" fmla="*/ 921697 h 921697"/>
              <a:gd name="connsiteX8" fmla="*/ 1251856 w 2505680"/>
              <a:gd name="connsiteY8" fmla="*/ 921697 h 921697"/>
              <a:gd name="connsiteX9" fmla="*/ 0 w 2505680"/>
              <a:gd name="connsiteY9" fmla="*/ 550267 h 921697"/>
              <a:gd name="connsiteX10" fmla="*/ 0 w 2505680"/>
              <a:gd name="connsiteY10" fmla="*/ 298716 h 921697"/>
              <a:gd name="connsiteX11" fmla="*/ 251551 w 2505680"/>
              <a:gd name="connsiteY11" fmla="*/ 372523 h 921697"/>
              <a:gd name="connsiteX12" fmla="*/ 1503954 w 2505680"/>
              <a:gd name="connsiteY12" fmla="*/ 0 h 921697"/>
              <a:gd name="connsiteX0" fmla="*/ 1503954 w 2505680"/>
              <a:gd name="connsiteY0" fmla="*/ 0 h 921697"/>
              <a:gd name="connsiteX1" fmla="*/ 2505680 w 2505680"/>
              <a:gd name="connsiteY1" fmla="*/ 297624 h 921697"/>
              <a:gd name="connsiteX2" fmla="*/ 2505678 w 2505680"/>
              <a:gd name="connsiteY2" fmla="*/ 298716 h 921697"/>
              <a:gd name="connsiteX3" fmla="*/ 2505678 w 2505680"/>
              <a:gd name="connsiteY3" fmla="*/ 550267 h 921697"/>
              <a:gd name="connsiteX4" fmla="*/ 1251857 w 2505680"/>
              <a:gd name="connsiteY4" fmla="*/ 921697 h 921697"/>
              <a:gd name="connsiteX5" fmla="*/ 1251857 w 2505680"/>
              <a:gd name="connsiteY5" fmla="*/ 921697 h 921697"/>
              <a:gd name="connsiteX6" fmla="*/ 1251856 w 2505680"/>
              <a:gd name="connsiteY6" fmla="*/ 921697 h 921697"/>
              <a:gd name="connsiteX7" fmla="*/ 1251856 w 2505680"/>
              <a:gd name="connsiteY7" fmla="*/ 921697 h 921697"/>
              <a:gd name="connsiteX8" fmla="*/ 0 w 2505680"/>
              <a:gd name="connsiteY8" fmla="*/ 550267 h 921697"/>
              <a:gd name="connsiteX9" fmla="*/ 0 w 2505680"/>
              <a:gd name="connsiteY9" fmla="*/ 298716 h 921697"/>
              <a:gd name="connsiteX10" fmla="*/ 251551 w 2505680"/>
              <a:gd name="connsiteY10" fmla="*/ 372523 h 921697"/>
              <a:gd name="connsiteX11" fmla="*/ 1503954 w 2505680"/>
              <a:gd name="connsiteY11" fmla="*/ 0 h 9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5680" h="921697">
                <a:moveTo>
                  <a:pt x="1503954" y="0"/>
                </a:moveTo>
                <a:lnTo>
                  <a:pt x="2505680" y="297624"/>
                </a:lnTo>
                <a:cubicBezTo>
                  <a:pt x="2505679" y="297988"/>
                  <a:pt x="2505679" y="298352"/>
                  <a:pt x="2505678" y="298716"/>
                </a:cubicBezTo>
                <a:lnTo>
                  <a:pt x="2505678" y="550267"/>
                </a:lnTo>
                <a:lnTo>
                  <a:pt x="1251857" y="921697"/>
                </a:lnTo>
                <a:lnTo>
                  <a:pt x="1251857" y="921697"/>
                </a:lnTo>
                <a:lnTo>
                  <a:pt x="1251856" y="921697"/>
                </a:lnTo>
                <a:lnTo>
                  <a:pt x="1251856" y="921697"/>
                </a:lnTo>
                <a:lnTo>
                  <a:pt x="0" y="550267"/>
                </a:lnTo>
                <a:lnTo>
                  <a:pt x="0" y="298716"/>
                </a:lnTo>
                <a:lnTo>
                  <a:pt x="251551" y="372523"/>
                </a:lnTo>
                <a:lnTo>
                  <a:pt x="1503954"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 name="Group 6">
            <a:extLst>
              <a:ext uri="{FF2B5EF4-FFF2-40B4-BE49-F238E27FC236}">
                <a16:creationId xmlns:a16="http://schemas.microsoft.com/office/drawing/2014/main" id="{6F0D4E9B-7029-4579-BC38-2E54A420798C}"/>
              </a:ext>
            </a:extLst>
          </p:cNvPr>
          <p:cNvGrpSpPr/>
          <p:nvPr/>
        </p:nvGrpSpPr>
        <p:grpSpPr>
          <a:xfrm>
            <a:off x="4955180" y="3705000"/>
            <a:ext cx="2505680" cy="921697"/>
            <a:chOff x="4955180" y="3965148"/>
            <a:chExt cx="2505680" cy="921697"/>
          </a:xfrm>
        </p:grpSpPr>
        <p:sp>
          <p:nvSpPr>
            <p:cNvPr id="25" name="Freeform 138">
              <a:extLst>
                <a:ext uri="{FF2B5EF4-FFF2-40B4-BE49-F238E27FC236}">
                  <a16:creationId xmlns:a16="http://schemas.microsoft.com/office/drawing/2014/main" id="{201EAA5C-A599-4998-890E-8C2C88CDCFD3}"/>
                </a:ext>
              </a:extLst>
            </p:cNvPr>
            <p:cNvSpPr>
              <a:spLocks/>
            </p:cNvSpPr>
            <p:nvPr/>
          </p:nvSpPr>
          <p:spPr bwMode="auto">
            <a:xfrm>
              <a:off x="4955180" y="4263864"/>
              <a:ext cx="1251857" cy="622981"/>
            </a:xfrm>
            <a:custGeom>
              <a:avLst/>
              <a:gdLst>
                <a:gd name="T0" fmla="*/ 2550 w 2550"/>
                <a:gd name="T1" fmla="*/ 756 h 1268"/>
                <a:gd name="T2" fmla="*/ 2550 w 2550"/>
                <a:gd name="T3" fmla="*/ 1268 h 1268"/>
                <a:gd name="T4" fmla="*/ 0 w 2550"/>
                <a:gd name="T5" fmla="*/ 512 h 1268"/>
                <a:gd name="T6" fmla="*/ 0 w 2550"/>
                <a:gd name="T7" fmla="*/ 0 h 1268"/>
                <a:gd name="T8" fmla="*/ 2550 w 2550"/>
                <a:gd name="T9" fmla="*/ 756 h 1268"/>
              </a:gdLst>
              <a:ahLst/>
              <a:cxnLst>
                <a:cxn ang="0">
                  <a:pos x="T0" y="T1"/>
                </a:cxn>
                <a:cxn ang="0">
                  <a:pos x="T2" y="T3"/>
                </a:cxn>
                <a:cxn ang="0">
                  <a:pos x="T4" y="T5"/>
                </a:cxn>
                <a:cxn ang="0">
                  <a:pos x="T6" y="T7"/>
                </a:cxn>
                <a:cxn ang="0">
                  <a:pos x="T8" y="T9"/>
                </a:cxn>
              </a:cxnLst>
              <a:rect l="0" t="0" r="r" b="b"/>
              <a:pathLst>
                <a:path w="2550" h="1268">
                  <a:moveTo>
                    <a:pt x="2550" y="756"/>
                  </a:moveTo>
                  <a:lnTo>
                    <a:pt x="2550" y="1268"/>
                  </a:lnTo>
                  <a:lnTo>
                    <a:pt x="0" y="512"/>
                  </a:lnTo>
                  <a:lnTo>
                    <a:pt x="0" y="0"/>
                  </a:lnTo>
                  <a:lnTo>
                    <a:pt x="2550" y="75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4">
              <a:extLst>
                <a:ext uri="{FF2B5EF4-FFF2-40B4-BE49-F238E27FC236}">
                  <a16:creationId xmlns:a16="http://schemas.microsoft.com/office/drawing/2014/main" id="{0AD15F11-738A-4270-948C-A2D2E904D056}"/>
                </a:ext>
              </a:extLst>
            </p:cNvPr>
            <p:cNvSpPr>
              <a:spLocks/>
            </p:cNvSpPr>
            <p:nvPr/>
          </p:nvSpPr>
          <p:spPr bwMode="auto">
            <a:xfrm>
              <a:off x="5206731" y="3965148"/>
              <a:ext cx="2254129" cy="670147"/>
            </a:xfrm>
            <a:custGeom>
              <a:avLst/>
              <a:gdLst>
                <a:gd name="T0" fmla="*/ 2548 w 4586"/>
                <a:gd name="T1" fmla="*/ 0 h 1360"/>
                <a:gd name="T2" fmla="*/ 2548 w 4586"/>
                <a:gd name="T3" fmla="*/ 0 h 1360"/>
                <a:gd name="T4" fmla="*/ 4586 w 4586"/>
                <a:gd name="T5" fmla="*/ 604 h 1360"/>
                <a:gd name="T6" fmla="*/ 2036 w 4586"/>
                <a:gd name="T7" fmla="*/ 1360 h 1360"/>
                <a:gd name="T8" fmla="*/ 0 w 4586"/>
                <a:gd name="T9" fmla="*/ 756 h 1360"/>
                <a:gd name="T10" fmla="*/ 2548 w 4586"/>
                <a:gd name="T11" fmla="*/ 0 h 1360"/>
              </a:gdLst>
              <a:ahLst/>
              <a:cxnLst>
                <a:cxn ang="0">
                  <a:pos x="T0" y="T1"/>
                </a:cxn>
                <a:cxn ang="0">
                  <a:pos x="T2" y="T3"/>
                </a:cxn>
                <a:cxn ang="0">
                  <a:pos x="T4" y="T5"/>
                </a:cxn>
                <a:cxn ang="0">
                  <a:pos x="T6" y="T7"/>
                </a:cxn>
                <a:cxn ang="0">
                  <a:pos x="T8" y="T9"/>
                </a:cxn>
                <a:cxn ang="0">
                  <a:pos x="T10" y="T11"/>
                </a:cxn>
              </a:cxnLst>
              <a:rect l="0" t="0" r="r" b="b"/>
              <a:pathLst>
                <a:path w="4586" h="1360">
                  <a:moveTo>
                    <a:pt x="2548" y="0"/>
                  </a:moveTo>
                  <a:lnTo>
                    <a:pt x="2548" y="0"/>
                  </a:lnTo>
                  <a:lnTo>
                    <a:pt x="4586" y="604"/>
                  </a:lnTo>
                  <a:lnTo>
                    <a:pt x="2036" y="1360"/>
                  </a:lnTo>
                  <a:lnTo>
                    <a:pt x="0" y="756"/>
                  </a:lnTo>
                  <a:lnTo>
                    <a:pt x="254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9">
              <a:extLst>
                <a:ext uri="{FF2B5EF4-FFF2-40B4-BE49-F238E27FC236}">
                  <a16:creationId xmlns:a16="http://schemas.microsoft.com/office/drawing/2014/main" id="{6DC5196B-A471-4B10-BE61-9F60C8EB94DE}"/>
                </a:ext>
              </a:extLst>
            </p:cNvPr>
            <p:cNvSpPr>
              <a:spLocks/>
            </p:cNvSpPr>
            <p:nvPr/>
          </p:nvSpPr>
          <p:spPr bwMode="auto">
            <a:xfrm>
              <a:off x="6207036" y="4263864"/>
              <a:ext cx="1253822" cy="622981"/>
            </a:xfrm>
            <a:custGeom>
              <a:avLst/>
              <a:gdLst>
                <a:gd name="T0" fmla="*/ 2550 w 2550"/>
                <a:gd name="T1" fmla="*/ 0 h 1268"/>
                <a:gd name="T2" fmla="*/ 2550 w 2550"/>
                <a:gd name="T3" fmla="*/ 512 h 1268"/>
                <a:gd name="T4" fmla="*/ 0 w 2550"/>
                <a:gd name="T5" fmla="*/ 1268 h 1268"/>
                <a:gd name="T6" fmla="*/ 0 w 2550"/>
                <a:gd name="T7" fmla="*/ 756 h 1268"/>
                <a:gd name="T8" fmla="*/ 2550 w 2550"/>
                <a:gd name="T9" fmla="*/ 0 h 1268"/>
              </a:gdLst>
              <a:ahLst/>
              <a:cxnLst>
                <a:cxn ang="0">
                  <a:pos x="T0" y="T1"/>
                </a:cxn>
                <a:cxn ang="0">
                  <a:pos x="T2" y="T3"/>
                </a:cxn>
                <a:cxn ang="0">
                  <a:pos x="T4" y="T5"/>
                </a:cxn>
                <a:cxn ang="0">
                  <a:pos x="T6" y="T7"/>
                </a:cxn>
                <a:cxn ang="0">
                  <a:pos x="T8" y="T9"/>
                </a:cxn>
              </a:cxnLst>
              <a:rect l="0" t="0" r="r" b="b"/>
              <a:pathLst>
                <a:path w="2550" h="1268">
                  <a:moveTo>
                    <a:pt x="2550" y="0"/>
                  </a:moveTo>
                  <a:lnTo>
                    <a:pt x="2550" y="512"/>
                  </a:lnTo>
                  <a:lnTo>
                    <a:pt x="0" y="1268"/>
                  </a:lnTo>
                  <a:lnTo>
                    <a:pt x="0" y="756"/>
                  </a:lnTo>
                  <a:lnTo>
                    <a:pt x="2550" y="0"/>
                  </a:lnTo>
                  <a:close/>
                </a:path>
              </a:pathLst>
            </a:custGeom>
            <a:solidFill>
              <a:srgbClr val="DA8E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4" name="Freeform: Shape 73">
            <a:extLst>
              <a:ext uri="{FF2B5EF4-FFF2-40B4-BE49-F238E27FC236}">
                <a16:creationId xmlns:a16="http://schemas.microsoft.com/office/drawing/2014/main" id="{88AA21B5-FEDF-4B3E-A95A-ED01B8F310F2}"/>
              </a:ext>
            </a:extLst>
          </p:cNvPr>
          <p:cNvSpPr>
            <a:spLocks/>
          </p:cNvSpPr>
          <p:nvPr/>
        </p:nvSpPr>
        <p:spPr bwMode="auto">
          <a:xfrm>
            <a:off x="5955486" y="4255266"/>
            <a:ext cx="2505679" cy="919732"/>
          </a:xfrm>
          <a:custGeom>
            <a:avLst/>
            <a:gdLst>
              <a:gd name="connsiteX0" fmla="*/ 1900481 w 2505679"/>
              <a:gd name="connsiteY0" fmla="*/ 476316 h 919732"/>
              <a:gd name="connsiteX1" fmla="*/ 1253330 w 2505679"/>
              <a:gd name="connsiteY1" fmla="*/ 668036 h 919732"/>
              <a:gd name="connsiteX2" fmla="*/ 1253822 w 2505679"/>
              <a:gd name="connsiteY2" fmla="*/ 668182 h 919732"/>
              <a:gd name="connsiteX3" fmla="*/ 1503407 w 2505679"/>
              <a:gd name="connsiteY3" fmla="*/ 0 h 919732"/>
              <a:gd name="connsiteX4" fmla="*/ 2505219 w 2505679"/>
              <a:gd name="connsiteY4" fmla="*/ 296888 h 919732"/>
              <a:gd name="connsiteX5" fmla="*/ 2505679 w 2505679"/>
              <a:gd name="connsiteY5" fmla="*/ 296751 h 919732"/>
              <a:gd name="connsiteX6" fmla="*/ 2505679 w 2505679"/>
              <a:gd name="connsiteY6" fmla="*/ 297024 h 919732"/>
              <a:gd name="connsiteX7" fmla="*/ 2505679 w 2505679"/>
              <a:gd name="connsiteY7" fmla="*/ 548302 h 919732"/>
              <a:gd name="connsiteX8" fmla="*/ 1253822 w 2505679"/>
              <a:gd name="connsiteY8" fmla="*/ 919732 h 919732"/>
              <a:gd name="connsiteX9" fmla="*/ 325994 w 2505679"/>
              <a:gd name="connsiteY9" fmla="*/ 645090 h 919732"/>
              <a:gd name="connsiteX10" fmla="*/ 0 w 2505679"/>
              <a:gd name="connsiteY10" fmla="*/ 548302 h 919732"/>
              <a:gd name="connsiteX11" fmla="*/ 0 w 2505679"/>
              <a:gd name="connsiteY11" fmla="*/ 296751 h 919732"/>
              <a:gd name="connsiteX12" fmla="*/ 927459 w 2505679"/>
              <a:gd name="connsiteY12" fmla="*/ 571500 h 919732"/>
              <a:gd name="connsiteX13" fmla="*/ 251550 w 2505679"/>
              <a:gd name="connsiteY13" fmla="*/ 370666 h 919732"/>
              <a:gd name="connsiteX0" fmla="*/ 1900481 w 2505679"/>
              <a:gd name="connsiteY0" fmla="*/ 476316 h 919732"/>
              <a:gd name="connsiteX1" fmla="*/ 1253330 w 2505679"/>
              <a:gd name="connsiteY1" fmla="*/ 668036 h 919732"/>
              <a:gd name="connsiteX2" fmla="*/ 1253822 w 2505679"/>
              <a:gd name="connsiteY2" fmla="*/ 668182 h 919732"/>
              <a:gd name="connsiteX3" fmla="*/ 1900481 w 2505679"/>
              <a:gd name="connsiteY3" fmla="*/ 476316 h 919732"/>
              <a:gd name="connsiteX4" fmla="*/ 1503407 w 2505679"/>
              <a:gd name="connsiteY4" fmla="*/ 0 h 919732"/>
              <a:gd name="connsiteX5" fmla="*/ 2505219 w 2505679"/>
              <a:gd name="connsiteY5" fmla="*/ 296888 h 919732"/>
              <a:gd name="connsiteX6" fmla="*/ 2505679 w 2505679"/>
              <a:gd name="connsiteY6" fmla="*/ 296751 h 919732"/>
              <a:gd name="connsiteX7" fmla="*/ 2505679 w 2505679"/>
              <a:gd name="connsiteY7" fmla="*/ 297024 h 919732"/>
              <a:gd name="connsiteX8" fmla="*/ 2505679 w 2505679"/>
              <a:gd name="connsiteY8" fmla="*/ 548302 h 919732"/>
              <a:gd name="connsiteX9" fmla="*/ 1253822 w 2505679"/>
              <a:gd name="connsiteY9" fmla="*/ 919732 h 919732"/>
              <a:gd name="connsiteX10" fmla="*/ 325994 w 2505679"/>
              <a:gd name="connsiteY10" fmla="*/ 645090 h 919732"/>
              <a:gd name="connsiteX11" fmla="*/ 0 w 2505679"/>
              <a:gd name="connsiteY11" fmla="*/ 548302 h 919732"/>
              <a:gd name="connsiteX12" fmla="*/ 0 w 2505679"/>
              <a:gd name="connsiteY12" fmla="*/ 296751 h 919732"/>
              <a:gd name="connsiteX13" fmla="*/ 251550 w 2505679"/>
              <a:gd name="connsiteY13" fmla="*/ 370666 h 919732"/>
              <a:gd name="connsiteX14" fmla="*/ 1503407 w 2505679"/>
              <a:gd name="connsiteY14" fmla="*/ 0 h 919732"/>
              <a:gd name="connsiteX0" fmla="*/ 1900481 w 2505679"/>
              <a:gd name="connsiteY0" fmla="*/ 476316 h 919732"/>
              <a:gd name="connsiteX1" fmla="*/ 1253330 w 2505679"/>
              <a:gd name="connsiteY1" fmla="*/ 668036 h 919732"/>
              <a:gd name="connsiteX2" fmla="*/ 1900481 w 2505679"/>
              <a:gd name="connsiteY2" fmla="*/ 476316 h 919732"/>
              <a:gd name="connsiteX3" fmla="*/ 1503407 w 2505679"/>
              <a:gd name="connsiteY3" fmla="*/ 0 h 919732"/>
              <a:gd name="connsiteX4" fmla="*/ 2505219 w 2505679"/>
              <a:gd name="connsiteY4" fmla="*/ 296888 h 919732"/>
              <a:gd name="connsiteX5" fmla="*/ 2505679 w 2505679"/>
              <a:gd name="connsiteY5" fmla="*/ 296751 h 919732"/>
              <a:gd name="connsiteX6" fmla="*/ 2505679 w 2505679"/>
              <a:gd name="connsiteY6" fmla="*/ 297024 h 919732"/>
              <a:gd name="connsiteX7" fmla="*/ 2505679 w 2505679"/>
              <a:gd name="connsiteY7" fmla="*/ 548302 h 919732"/>
              <a:gd name="connsiteX8" fmla="*/ 1253822 w 2505679"/>
              <a:gd name="connsiteY8" fmla="*/ 919732 h 919732"/>
              <a:gd name="connsiteX9" fmla="*/ 325994 w 2505679"/>
              <a:gd name="connsiteY9" fmla="*/ 645090 h 919732"/>
              <a:gd name="connsiteX10" fmla="*/ 0 w 2505679"/>
              <a:gd name="connsiteY10" fmla="*/ 548302 h 919732"/>
              <a:gd name="connsiteX11" fmla="*/ 0 w 2505679"/>
              <a:gd name="connsiteY11" fmla="*/ 296751 h 919732"/>
              <a:gd name="connsiteX12" fmla="*/ 251550 w 2505679"/>
              <a:gd name="connsiteY12" fmla="*/ 370666 h 919732"/>
              <a:gd name="connsiteX13" fmla="*/ 1503407 w 2505679"/>
              <a:gd name="connsiteY13" fmla="*/ 0 h 919732"/>
              <a:gd name="connsiteX0" fmla="*/ 1503407 w 2505679"/>
              <a:gd name="connsiteY0" fmla="*/ 0 h 919732"/>
              <a:gd name="connsiteX1" fmla="*/ 2505219 w 2505679"/>
              <a:gd name="connsiteY1" fmla="*/ 296888 h 919732"/>
              <a:gd name="connsiteX2" fmla="*/ 2505679 w 2505679"/>
              <a:gd name="connsiteY2" fmla="*/ 296751 h 919732"/>
              <a:gd name="connsiteX3" fmla="*/ 2505679 w 2505679"/>
              <a:gd name="connsiteY3" fmla="*/ 297024 h 919732"/>
              <a:gd name="connsiteX4" fmla="*/ 2505679 w 2505679"/>
              <a:gd name="connsiteY4" fmla="*/ 548302 h 919732"/>
              <a:gd name="connsiteX5" fmla="*/ 1253822 w 2505679"/>
              <a:gd name="connsiteY5" fmla="*/ 919732 h 919732"/>
              <a:gd name="connsiteX6" fmla="*/ 325994 w 2505679"/>
              <a:gd name="connsiteY6" fmla="*/ 645090 h 919732"/>
              <a:gd name="connsiteX7" fmla="*/ 0 w 2505679"/>
              <a:gd name="connsiteY7" fmla="*/ 548302 h 919732"/>
              <a:gd name="connsiteX8" fmla="*/ 0 w 2505679"/>
              <a:gd name="connsiteY8" fmla="*/ 296751 h 919732"/>
              <a:gd name="connsiteX9" fmla="*/ 251550 w 2505679"/>
              <a:gd name="connsiteY9" fmla="*/ 370666 h 919732"/>
              <a:gd name="connsiteX10" fmla="*/ 1503407 w 2505679"/>
              <a:gd name="connsiteY10" fmla="*/ 0 h 91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679" h="919732">
                <a:moveTo>
                  <a:pt x="1503407" y="0"/>
                </a:moveTo>
                <a:lnTo>
                  <a:pt x="2505219" y="296888"/>
                </a:lnTo>
                <a:lnTo>
                  <a:pt x="2505679" y="296751"/>
                </a:lnTo>
                <a:lnTo>
                  <a:pt x="2505679" y="297024"/>
                </a:lnTo>
                <a:lnTo>
                  <a:pt x="2505679" y="548302"/>
                </a:lnTo>
                <a:lnTo>
                  <a:pt x="1253822" y="919732"/>
                </a:lnTo>
                <a:lnTo>
                  <a:pt x="325994" y="645090"/>
                </a:lnTo>
                <a:lnTo>
                  <a:pt x="0" y="548302"/>
                </a:lnTo>
                <a:lnTo>
                  <a:pt x="0" y="296751"/>
                </a:lnTo>
                <a:lnTo>
                  <a:pt x="251550" y="370666"/>
                </a:lnTo>
                <a:lnTo>
                  <a:pt x="1503407"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 name="Group 7">
            <a:extLst>
              <a:ext uri="{FF2B5EF4-FFF2-40B4-BE49-F238E27FC236}">
                <a16:creationId xmlns:a16="http://schemas.microsoft.com/office/drawing/2014/main" id="{1AFCF8A4-5B08-431A-8159-5A0E8AD2772F}"/>
              </a:ext>
            </a:extLst>
          </p:cNvPr>
          <p:cNvGrpSpPr/>
          <p:nvPr/>
        </p:nvGrpSpPr>
        <p:grpSpPr>
          <a:xfrm>
            <a:off x="5955486" y="4255266"/>
            <a:ext cx="2505679" cy="919732"/>
            <a:chOff x="5955486" y="4515414"/>
            <a:chExt cx="2505679" cy="919732"/>
          </a:xfrm>
        </p:grpSpPr>
        <p:sp>
          <p:nvSpPr>
            <p:cNvPr id="23" name="Freeform 136">
              <a:extLst>
                <a:ext uri="{FF2B5EF4-FFF2-40B4-BE49-F238E27FC236}">
                  <a16:creationId xmlns:a16="http://schemas.microsoft.com/office/drawing/2014/main" id="{13C07C98-F5EA-4AB0-BD85-366D2FD798AD}"/>
                </a:ext>
              </a:extLst>
            </p:cNvPr>
            <p:cNvSpPr>
              <a:spLocks/>
            </p:cNvSpPr>
            <p:nvPr/>
          </p:nvSpPr>
          <p:spPr bwMode="auto">
            <a:xfrm>
              <a:off x="7209308" y="4812165"/>
              <a:ext cx="1251857" cy="622981"/>
            </a:xfrm>
            <a:custGeom>
              <a:avLst/>
              <a:gdLst>
                <a:gd name="T0" fmla="*/ 0 w 2550"/>
                <a:gd name="T1" fmla="*/ 756 h 1268"/>
                <a:gd name="T2" fmla="*/ 2550 w 2550"/>
                <a:gd name="T3" fmla="*/ 0 h 1268"/>
                <a:gd name="T4" fmla="*/ 2550 w 2550"/>
                <a:gd name="T5" fmla="*/ 512 h 1268"/>
                <a:gd name="T6" fmla="*/ 0 w 2550"/>
                <a:gd name="T7" fmla="*/ 1268 h 1268"/>
                <a:gd name="T8" fmla="*/ 0 w 2550"/>
                <a:gd name="T9" fmla="*/ 756 h 1268"/>
              </a:gdLst>
              <a:ahLst/>
              <a:cxnLst>
                <a:cxn ang="0">
                  <a:pos x="T0" y="T1"/>
                </a:cxn>
                <a:cxn ang="0">
                  <a:pos x="T2" y="T3"/>
                </a:cxn>
                <a:cxn ang="0">
                  <a:pos x="T4" y="T5"/>
                </a:cxn>
                <a:cxn ang="0">
                  <a:pos x="T6" y="T7"/>
                </a:cxn>
                <a:cxn ang="0">
                  <a:pos x="T8" y="T9"/>
                </a:cxn>
              </a:cxnLst>
              <a:rect l="0" t="0" r="r" b="b"/>
              <a:pathLst>
                <a:path w="2550" h="1268">
                  <a:moveTo>
                    <a:pt x="0" y="756"/>
                  </a:moveTo>
                  <a:lnTo>
                    <a:pt x="2550" y="0"/>
                  </a:lnTo>
                  <a:lnTo>
                    <a:pt x="2550" y="512"/>
                  </a:lnTo>
                  <a:lnTo>
                    <a:pt x="0" y="1268"/>
                  </a:lnTo>
                  <a:lnTo>
                    <a:pt x="0" y="756"/>
                  </a:lnTo>
                  <a:close/>
                </a:path>
              </a:pathLst>
            </a:custGeom>
            <a:solidFill>
              <a:srgbClr val="1D9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6">
              <a:extLst>
                <a:ext uri="{FF2B5EF4-FFF2-40B4-BE49-F238E27FC236}">
                  <a16:creationId xmlns:a16="http://schemas.microsoft.com/office/drawing/2014/main" id="{C12B2976-2253-4CED-8003-9531756AE60A}"/>
                </a:ext>
              </a:extLst>
            </p:cNvPr>
            <p:cNvSpPr>
              <a:spLocks/>
            </p:cNvSpPr>
            <p:nvPr/>
          </p:nvSpPr>
          <p:spPr bwMode="auto">
            <a:xfrm>
              <a:off x="6207036" y="4515414"/>
              <a:ext cx="2254129" cy="668181"/>
            </a:xfrm>
            <a:custGeom>
              <a:avLst/>
              <a:gdLst>
                <a:gd name="T0" fmla="*/ 0 w 4588"/>
                <a:gd name="T1" fmla="*/ 755 h 1361"/>
                <a:gd name="T2" fmla="*/ 2548 w 4588"/>
                <a:gd name="T3" fmla="*/ 0 h 1361"/>
                <a:gd name="T4" fmla="*/ 4588 w 4588"/>
                <a:gd name="T5" fmla="*/ 605 h 1361"/>
                <a:gd name="T6" fmla="*/ 2038 w 4588"/>
                <a:gd name="T7" fmla="*/ 1361 h 1361"/>
                <a:gd name="T8" fmla="*/ 0 w 4588"/>
                <a:gd name="T9" fmla="*/ 755 h 1361"/>
              </a:gdLst>
              <a:ahLst/>
              <a:cxnLst>
                <a:cxn ang="0">
                  <a:pos x="T0" y="T1"/>
                </a:cxn>
                <a:cxn ang="0">
                  <a:pos x="T2" y="T3"/>
                </a:cxn>
                <a:cxn ang="0">
                  <a:pos x="T4" y="T5"/>
                </a:cxn>
                <a:cxn ang="0">
                  <a:pos x="T6" y="T7"/>
                </a:cxn>
                <a:cxn ang="0">
                  <a:pos x="T8" y="T9"/>
                </a:cxn>
              </a:cxnLst>
              <a:rect l="0" t="0" r="r" b="b"/>
              <a:pathLst>
                <a:path w="4588" h="1361">
                  <a:moveTo>
                    <a:pt x="0" y="755"/>
                  </a:moveTo>
                  <a:lnTo>
                    <a:pt x="2548" y="0"/>
                  </a:lnTo>
                  <a:lnTo>
                    <a:pt x="4588" y="605"/>
                  </a:lnTo>
                  <a:lnTo>
                    <a:pt x="2038" y="1361"/>
                  </a:lnTo>
                  <a:lnTo>
                    <a:pt x="0" y="755"/>
                  </a:lnTo>
                  <a:close/>
                </a:path>
              </a:pathLst>
            </a:custGeom>
            <a:solidFill>
              <a:srgbClr val="24B6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8">
              <a:extLst>
                <a:ext uri="{FF2B5EF4-FFF2-40B4-BE49-F238E27FC236}">
                  <a16:creationId xmlns:a16="http://schemas.microsoft.com/office/drawing/2014/main" id="{A7E09D2F-7BB5-4ACF-B7AD-35D3A53ADD03}"/>
                </a:ext>
              </a:extLst>
            </p:cNvPr>
            <p:cNvSpPr>
              <a:spLocks/>
            </p:cNvSpPr>
            <p:nvPr/>
          </p:nvSpPr>
          <p:spPr bwMode="auto">
            <a:xfrm>
              <a:off x="5955486" y="4812165"/>
              <a:ext cx="1253822" cy="622981"/>
            </a:xfrm>
            <a:custGeom>
              <a:avLst/>
              <a:gdLst>
                <a:gd name="T0" fmla="*/ 0 w 2550"/>
                <a:gd name="T1" fmla="*/ 512 h 1268"/>
                <a:gd name="T2" fmla="*/ 0 w 2550"/>
                <a:gd name="T3" fmla="*/ 0 h 1268"/>
                <a:gd name="T4" fmla="*/ 2550 w 2550"/>
                <a:gd name="T5" fmla="*/ 756 h 1268"/>
                <a:gd name="T6" fmla="*/ 2550 w 2550"/>
                <a:gd name="T7" fmla="*/ 1268 h 1268"/>
                <a:gd name="T8" fmla="*/ 663 w 2550"/>
                <a:gd name="T9" fmla="*/ 709 h 1268"/>
                <a:gd name="T10" fmla="*/ 0 w 2550"/>
                <a:gd name="T11" fmla="*/ 512 h 1268"/>
              </a:gdLst>
              <a:ahLst/>
              <a:cxnLst>
                <a:cxn ang="0">
                  <a:pos x="T0" y="T1"/>
                </a:cxn>
                <a:cxn ang="0">
                  <a:pos x="T2" y="T3"/>
                </a:cxn>
                <a:cxn ang="0">
                  <a:pos x="T4" y="T5"/>
                </a:cxn>
                <a:cxn ang="0">
                  <a:pos x="T6" y="T7"/>
                </a:cxn>
                <a:cxn ang="0">
                  <a:pos x="T8" y="T9"/>
                </a:cxn>
                <a:cxn ang="0">
                  <a:pos x="T10" y="T11"/>
                </a:cxn>
              </a:cxnLst>
              <a:rect l="0" t="0" r="r" b="b"/>
              <a:pathLst>
                <a:path w="2550" h="1268">
                  <a:moveTo>
                    <a:pt x="0" y="512"/>
                  </a:moveTo>
                  <a:lnTo>
                    <a:pt x="0" y="0"/>
                  </a:lnTo>
                  <a:lnTo>
                    <a:pt x="2550" y="756"/>
                  </a:lnTo>
                  <a:lnTo>
                    <a:pt x="2550" y="1268"/>
                  </a:lnTo>
                  <a:lnTo>
                    <a:pt x="663" y="709"/>
                  </a:lnTo>
                  <a:lnTo>
                    <a:pt x="0" y="512"/>
                  </a:lnTo>
                  <a:close/>
                </a:path>
              </a:pathLst>
            </a:custGeom>
            <a:solidFill>
              <a:srgbClr val="1D9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8" name="Freeform: Shape 77">
            <a:extLst>
              <a:ext uri="{FF2B5EF4-FFF2-40B4-BE49-F238E27FC236}">
                <a16:creationId xmlns:a16="http://schemas.microsoft.com/office/drawing/2014/main" id="{529C18C5-0CEB-446D-8CB5-9C0C50D7FC8C}"/>
              </a:ext>
            </a:extLst>
          </p:cNvPr>
          <p:cNvSpPr>
            <a:spLocks/>
          </p:cNvSpPr>
          <p:nvPr/>
        </p:nvSpPr>
        <p:spPr bwMode="auto">
          <a:xfrm>
            <a:off x="4955180" y="4803567"/>
            <a:ext cx="2505678" cy="919733"/>
          </a:xfrm>
          <a:custGeom>
            <a:avLst/>
            <a:gdLst>
              <a:gd name="connsiteX0" fmla="*/ 1000634 w 2505678"/>
              <a:gd name="connsiteY0" fmla="*/ 0 h 919733"/>
              <a:gd name="connsiteX1" fmla="*/ 1000634 w 2505678"/>
              <a:gd name="connsiteY1" fmla="*/ 491 h 919733"/>
              <a:gd name="connsiteX2" fmla="*/ 2251880 w 2505678"/>
              <a:gd name="connsiteY2" fmla="*/ 371838 h 919733"/>
              <a:gd name="connsiteX3" fmla="*/ 2505678 w 2505678"/>
              <a:gd name="connsiteY3" fmla="*/ 296752 h 919733"/>
              <a:gd name="connsiteX4" fmla="*/ 2505678 w 2505678"/>
              <a:gd name="connsiteY4" fmla="*/ 548303 h 919733"/>
              <a:gd name="connsiteX5" fmla="*/ 1251857 w 2505678"/>
              <a:gd name="connsiteY5" fmla="*/ 919733 h 919733"/>
              <a:gd name="connsiteX6" fmla="*/ 1251857 w 2505678"/>
              <a:gd name="connsiteY6" fmla="*/ 919733 h 919733"/>
              <a:gd name="connsiteX7" fmla="*/ 1251857 w 2505678"/>
              <a:gd name="connsiteY7" fmla="*/ 919733 h 919733"/>
              <a:gd name="connsiteX8" fmla="*/ 1251856 w 2505678"/>
              <a:gd name="connsiteY8" fmla="*/ 919733 h 919733"/>
              <a:gd name="connsiteX9" fmla="*/ 1251856 w 2505678"/>
              <a:gd name="connsiteY9" fmla="*/ 919733 h 919733"/>
              <a:gd name="connsiteX10" fmla="*/ 0 w 2505678"/>
              <a:gd name="connsiteY10" fmla="*/ 548303 h 919733"/>
              <a:gd name="connsiteX11" fmla="*/ 0 w 2505678"/>
              <a:gd name="connsiteY11" fmla="*/ 297243 h 919733"/>
              <a:gd name="connsiteX12" fmla="*/ 0 w 2505678"/>
              <a:gd name="connsiteY12" fmla="*/ 296752 h 919733"/>
              <a:gd name="connsiteX13" fmla="*/ 827 w 2505678"/>
              <a:gd name="connsiteY13" fmla="*/ 296997 h 91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5678" h="919733">
                <a:moveTo>
                  <a:pt x="1000634" y="0"/>
                </a:moveTo>
                <a:lnTo>
                  <a:pt x="1000634" y="491"/>
                </a:lnTo>
                <a:lnTo>
                  <a:pt x="2251880" y="371838"/>
                </a:lnTo>
                <a:lnTo>
                  <a:pt x="2505678" y="296752"/>
                </a:lnTo>
                <a:lnTo>
                  <a:pt x="2505678" y="548303"/>
                </a:lnTo>
                <a:lnTo>
                  <a:pt x="1251857" y="919733"/>
                </a:lnTo>
                <a:lnTo>
                  <a:pt x="1251857" y="919733"/>
                </a:lnTo>
                <a:lnTo>
                  <a:pt x="1251857" y="919733"/>
                </a:lnTo>
                <a:lnTo>
                  <a:pt x="1251856" y="919733"/>
                </a:lnTo>
                <a:lnTo>
                  <a:pt x="1251856" y="919733"/>
                </a:lnTo>
                <a:lnTo>
                  <a:pt x="0" y="548303"/>
                </a:lnTo>
                <a:lnTo>
                  <a:pt x="0" y="297243"/>
                </a:lnTo>
                <a:lnTo>
                  <a:pt x="0" y="296752"/>
                </a:lnTo>
                <a:lnTo>
                  <a:pt x="827" y="29699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 name="Group 8">
            <a:extLst>
              <a:ext uri="{FF2B5EF4-FFF2-40B4-BE49-F238E27FC236}">
                <a16:creationId xmlns:a16="http://schemas.microsoft.com/office/drawing/2014/main" id="{B86E02C2-0822-4DB7-8AF7-686D6D3EBEB8}"/>
              </a:ext>
            </a:extLst>
          </p:cNvPr>
          <p:cNvGrpSpPr/>
          <p:nvPr/>
        </p:nvGrpSpPr>
        <p:grpSpPr>
          <a:xfrm>
            <a:off x="4955180" y="4803567"/>
            <a:ext cx="2505678" cy="919733"/>
            <a:chOff x="4955180" y="5063715"/>
            <a:chExt cx="2505678" cy="919733"/>
          </a:xfrm>
        </p:grpSpPr>
        <p:sp>
          <p:nvSpPr>
            <p:cNvPr id="24" name="Freeform 137">
              <a:extLst>
                <a:ext uri="{FF2B5EF4-FFF2-40B4-BE49-F238E27FC236}">
                  <a16:creationId xmlns:a16="http://schemas.microsoft.com/office/drawing/2014/main" id="{D9F5FD56-D6BA-4AB6-934D-E543D053FB1B}"/>
                </a:ext>
              </a:extLst>
            </p:cNvPr>
            <p:cNvSpPr>
              <a:spLocks/>
            </p:cNvSpPr>
            <p:nvPr/>
          </p:nvSpPr>
          <p:spPr bwMode="auto">
            <a:xfrm>
              <a:off x="4955180" y="5063715"/>
              <a:ext cx="2252163" cy="668181"/>
            </a:xfrm>
            <a:custGeom>
              <a:avLst/>
              <a:gdLst>
                <a:gd name="T0" fmla="*/ 2038 w 4587"/>
                <a:gd name="T1" fmla="*/ 0 h 1360"/>
                <a:gd name="T2" fmla="*/ 2038 w 4587"/>
                <a:gd name="T3" fmla="*/ 1 h 1360"/>
                <a:gd name="T4" fmla="*/ 4587 w 4587"/>
                <a:gd name="T5" fmla="*/ 757 h 1360"/>
                <a:gd name="T6" fmla="*/ 2550 w 4587"/>
                <a:gd name="T7" fmla="*/ 1360 h 1360"/>
                <a:gd name="T8" fmla="*/ 0 w 4587"/>
                <a:gd name="T9" fmla="*/ 605 h 1360"/>
                <a:gd name="T10" fmla="*/ 2038 w 4587"/>
                <a:gd name="T11" fmla="*/ 0 h 1360"/>
              </a:gdLst>
              <a:ahLst/>
              <a:cxnLst>
                <a:cxn ang="0">
                  <a:pos x="T0" y="T1"/>
                </a:cxn>
                <a:cxn ang="0">
                  <a:pos x="T2" y="T3"/>
                </a:cxn>
                <a:cxn ang="0">
                  <a:pos x="T4" y="T5"/>
                </a:cxn>
                <a:cxn ang="0">
                  <a:pos x="T6" y="T7"/>
                </a:cxn>
                <a:cxn ang="0">
                  <a:pos x="T8" y="T9"/>
                </a:cxn>
                <a:cxn ang="0">
                  <a:pos x="T10" y="T11"/>
                </a:cxn>
              </a:cxnLst>
              <a:rect l="0" t="0" r="r" b="b"/>
              <a:pathLst>
                <a:path w="4587" h="1360">
                  <a:moveTo>
                    <a:pt x="2038" y="0"/>
                  </a:moveTo>
                  <a:lnTo>
                    <a:pt x="2038" y="1"/>
                  </a:lnTo>
                  <a:lnTo>
                    <a:pt x="4587" y="757"/>
                  </a:lnTo>
                  <a:lnTo>
                    <a:pt x="2550" y="1360"/>
                  </a:lnTo>
                  <a:lnTo>
                    <a:pt x="0" y="605"/>
                  </a:lnTo>
                  <a:lnTo>
                    <a:pt x="203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0">
              <a:extLst>
                <a:ext uri="{FF2B5EF4-FFF2-40B4-BE49-F238E27FC236}">
                  <a16:creationId xmlns:a16="http://schemas.microsoft.com/office/drawing/2014/main" id="{8A60BA98-448D-4AFD-B7A1-3B303FE762B8}"/>
                </a:ext>
              </a:extLst>
            </p:cNvPr>
            <p:cNvSpPr>
              <a:spLocks/>
            </p:cNvSpPr>
            <p:nvPr/>
          </p:nvSpPr>
          <p:spPr bwMode="auto">
            <a:xfrm>
              <a:off x="4955180" y="5360467"/>
              <a:ext cx="1251857" cy="622981"/>
            </a:xfrm>
            <a:custGeom>
              <a:avLst/>
              <a:gdLst>
                <a:gd name="T0" fmla="*/ 0 w 2550"/>
                <a:gd name="T1" fmla="*/ 0 h 1268"/>
                <a:gd name="T2" fmla="*/ 2550 w 2550"/>
                <a:gd name="T3" fmla="*/ 755 h 1268"/>
                <a:gd name="T4" fmla="*/ 2550 w 2550"/>
                <a:gd name="T5" fmla="*/ 1268 h 1268"/>
                <a:gd name="T6" fmla="*/ 0 w 2550"/>
                <a:gd name="T7" fmla="*/ 512 h 1268"/>
                <a:gd name="T8" fmla="*/ 0 w 2550"/>
                <a:gd name="T9" fmla="*/ 0 h 1268"/>
              </a:gdLst>
              <a:ahLst/>
              <a:cxnLst>
                <a:cxn ang="0">
                  <a:pos x="T0" y="T1"/>
                </a:cxn>
                <a:cxn ang="0">
                  <a:pos x="T2" y="T3"/>
                </a:cxn>
                <a:cxn ang="0">
                  <a:pos x="T4" y="T5"/>
                </a:cxn>
                <a:cxn ang="0">
                  <a:pos x="T6" y="T7"/>
                </a:cxn>
                <a:cxn ang="0">
                  <a:pos x="T8" y="T9"/>
                </a:cxn>
              </a:cxnLst>
              <a:rect l="0" t="0" r="r" b="b"/>
              <a:pathLst>
                <a:path w="2550" h="1268">
                  <a:moveTo>
                    <a:pt x="0" y="0"/>
                  </a:moveTo>
                  <a:lnTo>
                    <a:pt x="2550" y="755"/>
                  </a:lnTo>
                  <a:lnTo>
                    <a:pt x="2550" y="1268"/>
                  </a:lnTo>
                  <a:lnTo>
                    <a:pt x="0" y="512"/>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1">
              <a:extLst>
                <a:ext uri="{FF2B5EF4-FFF2-40B4-BE49-F238E27FC236}">
                  <a16:creationId xmlns:a16="http://schemas.microsoft.com/office/drawing/2014/main" id="{25EFD225-C2A2-4D9C-8DE3-E1B642F9990B}"/>
                </a:ext>
              </a:extLst>
            </p:cNvPr>
            <p:cNvSpPr>
              <a:spLocks/>
            </p:cNvSpPr>
            <p:nvPr/>
          </p:nvSpPr>
          <p:spPr bwMode="auto">
            <a:xfrm>
              <a:off x="6207036" y="5360467"/>
              <a:ext cx="1253822" cy="622981"/>
            </a:xfrm>
            <a:custGeom>
              <a:avLst/>
              <a:gdLst>
                <a:gd name="T0" fmla="*/ 0 w 2550"/>
                <a:gd name="T1" fmla="*/ 755 h 1268"/>
                <a:gd name="T2" fmla="*/ 2550 w 2550"/>
                <a:gd name="T3" fmla="*/ 0 h 1268"/>
                <a:gd name="T4" fmla="*/ 2550 w 2550"/>
                <a:gd name="T5" fmla="*/ 512 h 1268"/>
                <a:gd name="T6" fmla="*/ 0 w 2550"/>
                <a:gd name="T7" fmla="*/ 1268 h 1268"/>
                <a:gd name="T8" fmla="*/ 0 w 2550"/>
                <a:gd name="T9" fmla="*/ 755 h 1268"/>
              </a:gdLst>
              <a:ahLst/>
              <a:cxnLst>
                <a:cxn ang="0">
                  <a:pos x="T0" y="T1"/>
                </a:cxn>
                <a:cxn ang="0">
                  <a:pos x="T2" y="T3"/>
                </a:cxn>
                <a:cxn ang="0">
                  <a:pos x="T4" y="T5"/>
                </a:cxn>
                <a:cxn ang="0">
                  <a:pos x="T6" y="T7"/>
                </a:cxn>
                <a:cxn ang="0">
                  <a:pos x="T8" y="T9"/>
                </a:cxn>
              </a:cxnLst>
              <a:rect l="0" t="0" r="r" b="b"/>
              <a:pathLst>
                <a:path w="2550" h="1268">
                  <a:moveTo>
                    <a:pt x="0" y="755"/>
                  </a:moveTo>
                  <a:lnTo>
                    <a:pt x="2550" y="0"/>
                  </a:lnTo>
                  <a:lnTo>
                    <a:pt x="2550" y="512"/>
                  </a:lnTo>
                  <a:lnTo>
                    <a:pt x="0" y="1268"/>
                  </a:lnTo>
                  <a:lnTo>
                    <a:pt x="0" y="755"/>
                  </a:lnTo>
                  <a:close/>
                </a:path>
              </a:pathLst>
            </a:custGeom>
            <a:solidFill>
              <a:srgbClr val="2D7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Freeform: Shape 83">
            <a:extLst>
              <a:ext uri="{FF2B5EF4-FFF2-40B4-BE49-F238E27FC236}">
                <a16:creationId xmlns:a16="http://schemas.microsoft.com/office/drawing/2014/main" id="{AF6E9CE9-A11E-4B1A-AEA3-CE391D6649B1}"/>
              </a:ext>
            </a:extLst>
          </p:cNvPr>
          <p:cNvSpPr>
            <a:spLocks/>
          </p:cNvSpPr>
          <p:nvPr/>
        </p:nvSpPr>
        <p:spPr bwMode="auto">
          <a:xfrm>
            <a:off x="3954873" y="5351869"/>
            <a:ext cx="2503715" cy="919732"/>
          </a:xfrm>
          <a:custGeom>
            <a:avLst/>
            <a:gdLst>
              <a:gd name="connsiteX0" fmla="*/ 1001343 w 2503715"/>
              <a:gd name="connsiteY0" fmla="*/ 0 h 919732"/>
              <a:gd name="connsiteX1" fmla="*/ 2252163 w 2503715"/>
              <a:gd name="connsiteY1" fmla="*/ 370939 h 919732"/>
              <a:gd name="connsiteX2" fmla="*/ 2055686 w 2503715"/>
              <a:gd name="connsiteY2" fmla="*/ 429319 h 919732"/>
              <a:gd name="connsiteX3" fmla="*/ 2056270 w 2503715"/>
              <a:gd name="connsiteY3" fmla="*/ 429510 h 919732"/>
              <a:gd name="connsiteX4" fmla="*/ 2503715 w 2503715"/>
              <a:gd name="connsiteY4" fmla="*/ 296751 h 919732"/>
              <a:gd name="connsiteX5" fmla="*/ 2503715 w 2503715"/>
              <a:gd name="connsiteY5" fmla="*/ 548302 h 919732"/>
              <a:gd name="connsiteX6" fmla="*/ 1251858 w 2503715"/>
              <a:gd name="connsiteY6" fmla="*/ 919732 h 919732"/>
              <a:gd name="connsiteX7" fmla="*/ 1251858 w 2503715"/>
              <a:gd name="connsiteY7" fmla="*/ 796763 h 919732"/>
              <a:gd name="connsiteX8" fmla="*/ 1251857 w 2503715"/>
              <a:gd name="connsiteY8" fmla="*/ 796763 h 919732"/>
              <a:gd name="connsiteX9" fmla="*/ 1251857 w 2503715"/>
              <a:gd name="connsiteY9" fmla="*/ 919732 h 919732"/>
              <a:gd name="connsiteX10" fmla="*/ 0 w 2503715"/>
              <a:gd name="connsiteY10" fmla="*/ 548302 h 919732"/>
              <a:gd name="connsiteX11" fmla="*/ 0 w 2503715"/>
              <a:gd name="connsiteY11" fmla="*/ 296751 h 919732"/>
              <a:gd name="connsiteX0" fmla="*/ 1001343 w 2503715"/>
              <a:gd name="connsiteY0" fmla="*/ 0 h 919732"/>
              <a:gd name="connsiteX1" fmla="*/ 2252163 w 2503715"/>
              <a:gd name="connsiteY1" fmla="*/ 370939 h 919732"/>
              <a:gd name="connsiteX2" fmla="*/ 2055686 w 2503715"/>
              <a:gd name="connsiteY2" fmla="*/ 429319 h 919732"/>
              <a:gd name="connsiteX3" fmla="*/ 2503715 w 2503715"/>
              <a:gd name="connsiteY3" fmla="*/ 296751 h 919732"/>
              <a:gd name="connsiteX4" fmla="*/ 2503715 w 2503715"/>
              <a:gd name="connsiteY4" fmla="*/ 548302 h 919732"/>
              <a:gd name="connsiteX5" fmla="*/ 1251858 w 2503715"/>
              <a:gd name="connsiteY5" fmla="*/ 919732 h 919732"/>
              <a:gd name="connsiteX6" fmla="*/ 1251858 w 2503715"/>
              <a:gd name="connsiteY6" fmla="*/ 796763 h 919732"/>
              <a:gd name="connsiteX7" fmla="*/ 1251857 w 2503715"/>
              <a:gd name="connsiteY7" fmla="*/ 796763 h 919732"/>
              <a:gd name="connsiteX8" fmla="*/ 1251857 w 2503715"/>
              <a:gd name="connsiteY8" fmla="*/ 919732 h 919732"/>
              <a:gd name="connsiteX9" fmla="*/ 0 w 2503715"/>
              <a:gd name="connsiteY9" fmla="*/ 548302 h 919732"/>
              <a:gd name="connsiteX10" fmla="*/ 0 w 2503715"/>
              <a:gd name="connsiteY10" fmla="*/ 296751 h 919732"/>
              <a:gd name="connsiteX11" fmla="*/ 1001343 w 2503715"/>
              <a:gd name="connsiteY11" fmla="*/ 0 h 919732"/>
              <a:gd name="connsiteX0" fmla="*/ 1001343 w 2503715"/>
              <a:gd name="connsiteY0" fmla="*/ 0 h 919732"/>
              <a:gd name="connsiteX1" fmla="*/ 2252163 w 2503715"/>
              <a:gd name="connsiteY1" fmla="*/ 370939 h 919732"/>
              <a:gd name="connsiteX2" fmla="*/ 2503715 w 2503715"/>
              <a:gd name="connsiteY2" fmla="*/ 296751 h 919732"/>
              <a:gd name="connsiteX3" fmla="*/ 2503715 w 2503715"/>
              <a:gd name="connsiteY3" fmla="*/ 548302 h 919732"/>
              <a:gd name="connsiteX4" fmla="*/ 1251858 w 2503715"/>
              <a:gd name="connsiteY4" fmla="*/ 919732 h 919732"/>
              <a:gd name="connsiteX5" fmla="*/ 1251858 w 2503715"/>
              <a:gd name="connsiteY5" fmla="*/ 796763 h 919732"/>
              <a:gd name="connsiteX6" fmla="*/ 1251857 w 2503715"/>
              <a:gd name="connsiteY6" fmla="*/ 796763 h 919732"/>
              <a:gd name="connsiteX7" fmla="*/ 1251857 w 2503715"/>
              <a:gd name="connsiteY7" fmla="*/ 919732 h 919732"/>
              <a:gd name="connsiteX8" fmla="*/ 0 w 2503715"/>
              <a:gd name="connsiteY8" fmla="*/ 548302 h 919732"/>
              <a:gd name="connsiteX9" fmla="*/ 0 w 2503715"/>
              <a:gd name="connsiteY9" fmla="*/ 296751 h 919732"/>
              <a:gd name="connsiteX10" fmla="*/ 1001343 w 2503715"/>
              <a:gd name="connsiteY10" fmla="*/ 0 h 919732"/>
              <a:gd name="connsiteX0" fmla="*/ 1001343 w 2503715"/>
              <a:gd name="connsiteY0" fmla="*/ 0 h 919732"/>
              <a:gd name="connsiteX1" fmla="*/ 2252163 w 2503715"/>
              <a:gd name="connsiteY1" fmla="*/ 370939 h 919732"/>
              <a:gd name="connsiteX2" fmla="*/ 2503715 w 2503715"/>
              <a:gd name="connsiteY2" fmla="*/ 296751 h 919732"/>
              <a:gd name="connsiteX3" fmla="*/ 2503715 w 2503715"/>
              <a:gd name="connsiteY3" fmla="*/ 548302 h 919732"/>
              <a:gd name="connsiteX4" fmla="*/ 1251858 w 2503715"/>
              <a:gd name="connsiteY4" fmla="*/ 919732 h 919732"/>
              <a:gd name="connsiteX5" fmla="*/ 1251858 w 2503715"/>
              <a:gd name="connsiteY5" fmla="*/ 796763 h 919732"/>
              <a:gd name="connsiteX6" fmla="*/ 1251857 w 2503715"/>
              <a:gd name="connsiteY6" fmla="*/ 919732 h 919732"/>
              <a:gd name="connsiteX7" fmla="*/ 0 w 2503715"/>
              <a:gd name="connsiteY7" fmla="*/ 548302 h 919732"/>
              <a:gd name="connsiteX8" fmla="*/ 0 w 2503715"/>
              <a:gd name="connsiteY8" fmla="*/ 296751 h 919732"/>
              <a:gd name="connsiteX9" fmla="*/ 1001343 w 2503715"/>
              <a:gd name="connsiteY9" fmla="*/ 0 h 919732"/>
              <a:gd name="connsiteX0" fmla="*/ 1001343 w 2503715"/>
              <a:gd name="connsiteY0" fmla="*/ 0 h 919732"/>
              <a:gd name="connsiteX1" fmla="*/ 2252163 w 2503715"/>
              <a:gd name="connsiteY1" fmla="*/ 370939 h 919732"/>
              <a:gd name="connsiteX2" fmla="*/ 2503715 w 2503715"/>
              <a:gd name="connsiteY2" fmla="*/ 296751 h 919732"/>
              <a:gd name="connsiteX3" fmla="*/ 2503715 w 2503715"/>
              <a:gd name="connsiteY3" fmla="*/ 548302 h 919732"/>
              <a:gd name="connsiteX4" fmla="*/ 1251858 w 2503715"/>
              <a:gd name="connsiteY4" fmla="*/ 919732 h 919732"/>
              <a:gd name="connsiteX5" fmla="*/ 1251857 w 2503715"/>
              <a:gd name="connsiteY5" fmla="*/ 919732 h 919732"/>
              <a:gd name="connsiteX6" fmla="*/ 0 w 2503715"/>
              <a:gd name="connsiteY6" fmla="*/ 548302 h 919732"/>
              <a:gd name="connsiteX7" fmla="*/ 0 w 2503715"/>
              <a:gd name="connsiteY7" fmla="*/ 296751 h 919732"/>
              <a:gd name="connsiteX8" fmla="*/ 1001343 w 2503715"/>
              <a:gd name="connsiteY8" fmla="*/ 0 h 91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715" h="919732">
                <a:moveTo>
                  <a:pt x="1001343" y="0"/>
                </a:moveTo>
                <a:lnTo>
                  <a:pt x="2252163" y="370939"/>
                </a:lnTo>
                <a:lnTo>
                  <a:pt x="2503715" y="296751"/>
                </a:lnTo>
                <a:lnTo>
                  <a:pt x="2503715" y="548302"/>
                </a:lnTo>
                <a:lnTo>
                  <a:pt x="1251858" y="919732"/>
                </a:lnTo>
                <a:lnTo>
                  <a:pt x="1251857" y="919732"/>
                </a:lnTo>
                <a:lnTo>
                  <a:pt x="0" y="548302"/>
                </a:lnTo>
                <a:lnTo>
                  <a:pt x="0" y="296751"/>
                </a:lnTo>
                <a:lnTo>
                  <a:pt x="1001343" y="0"/>
                </a:lnTo>
                <a:close/>
              </a:path>
            </a:pathLst>
          </a:custGeom>
          <a:solidFill>
            <a:srgbClr val="2F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10" name="Group 9">
            <a:extLst>
              <a:ext uri="{FF2B5EF4-FFF2-40B4-BE49-F238E27FC236}">
                <a16:creationId xmlns:a16="http://schemas.microsoft.com/office/drawing/2014/main" id="{956129E0-D149-4E85-9D79-CEA59444AE4C}"/>
              </a:ext>
            </a:extLst>
          </p:cNvPr>
          <p:cNvGrpSpPr/>
          <p:nvPr/>
        </p:nvGrpSpPr>
        <p:grpSpPr>
          <a:xfrm>
            <a:off x="3954873" y="5351869"/>
            <a:ext cx="2503715" cy="919732"/>
            <a:chOff x="3954873" y="5612017"/>
            <a:chExt cx="2503715" cy="919732"/>
          </a:xfrm>
        </p:grpSpPr>
        <p:sp>
          <p:nvSpPr>
            <p:cNvPr id="21" name="Freeform 134">
              <a:extLst>
                <a:ext uri="{FF2B5EF4-FFF2-40B4-BE49-F238E27FC236}">
                  <a16:creationId xmlns:a16="http://schemas.microsoft.com/office/drawing/2014/main" id="{711CE3AB-4ECC-4169-9928-C3F38A463D62}"/>
                </a:ext>
              </a:extLst>
            </p:cNvPr>
            <p:cNvSpPr>
              <a:spLocks/>
            </p:cNvSpPr>
            <p:nvPr/>
          </p:nvSpPr>
          <p:spPr bwMode="auto">
            <a:xfrm>
              <a:off x="5206731" y="5908768"/>
              <a:ext cx="1251857" cy="622981"/>
            </a:xfrm>
            <a:custGeom>
              <a:avLst/>
              <a:gdLst>
                <a:gd name="T0" fmla="*/ 0 w 2549"/>
                <a:gd name="T1" fmla="*/ 756 h 1268"/>
                <a:gd name="T2" fmla="*/ 2549 w 2549"/>
                <a:gd name="T3" fmla="*/ 0 h 1268"/>
                <a:gd name="T4" fmla="*/ 2549 w 2549"/>
                <a:gd name="T5" fmla="*/ 512 h 1268"/>
                <a:gd name="T6" fmla="*/ 0 w 2549"/>
                <a:gd name="T7" fmla="*/ 1268 h 1268"/>
                <a:gd name="T8" fmla="*/ 0 w 2549"/>
                <a:gd name="T9" fmla="*/ 756 h 1268"/>
              </a:gdLst>
              <a:ahLst/>
              <a:cxnLst>
                <a:cxn ang="0">
                  <a:pos x="T0" y="T1"/>
                </a:cxn>
                <a:cxn ang="0">
                  <a:pos x="T2" y="T3"/>
                </a:cxn>
                <a:cxn ang="0">
                  <a:pos x="T4" y="T5"/>
                </a:cxn>
                <a:cxn ang="0">
                  <a:pos x="T6" y="T7"/>
                </a:cxn>
                <a:cxn ang="0">
                  <a:pos x="T8" y="T9"/>
                </a:cxn>
              </a:cxnLst>
              <a:rect l="0" t="0" r="r" b="b"/>
              <a:pathLst>
                <a:path w="2549" h="1268">
                  <a:moveTo>
                    <a:pt x="0" y="756"/>
                  </a:moveTo>
                  <a:lnTo>
                    <a:pt x="2549" y="0"/>
                  </a:lnTo>
                  <a:lnTo>
                    <a:pt x="2549" y="512"/>
                  </a:lnTo>
                  <a:lnTo>
                    <a:pt x="0" y="1268"/>
                  </a:lnTo>
                  <a:lnTo>
                    <a:pt x="0" y="756"/>
                  </a:lnTo>
                  <a:close/>
                </a:path>
              </a:pathLst>
            </a:custGeom>
            <a:solidFill>
              <a:srgbClr val="354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5">
              <a:extLst>
                <a:ext uri="{FF2B5EF4-FFF2-40B4-BE49-F238E27FC236}">
                  <a16:creationId xmlns:a16="http://schemas.microsoft.com/office/drawing/2014/main" id="{388C1CC8-AD53-4D48-99E9-98BD0E597BA5}"/>
                </a:ext>
              </a:extLst>
            </p:cNvPr>
            <p:cNvSpPr>
              <a:spLocks/>
            </p:cNvSpPr>
            <p:nvPr/>
          </p:nvSpPr>
          <p:spPr bwMode="auto">
            <a:xfrm>
              <a:off x="3954873" y="5908768"/>
              <a:ext cx="1251857" cy="622981"/>
            </a:xfrm>
            <a:custGeom>
              <a:avLst/>
              <a:gdLst>
                <a:gd name="T0" fmla="*/ 2549 w 2549"/>
                <a:gd name="T1" fmla="*/ 756 h 1268"/>
                <a:gd name="T2" fmla="*/ 2549 w 2549"/>
                <a:gd name="T3" fmla="*/ 1268 h 1268"/>
                <a:gd name="T4" fmla="*/ 0 w 2549"/>
                <a:gd name="T5" fmla="*/ 512 h 1268"/>
                <a:gd name="T6" fmla="*/ 0 w 2549"/>
                <a:gd name="T7" fmla="*/ 0 h 1268"/>
                <a:gd name="T8" fmla="*/ 2549 w 2549"/>
                <a:gd name="T9" fmla="*/ 756 h 1268"/>
              </a:gdLst>
              <a:ahLst/>
              <a:cxnLst>
                <a:cxn ang="0">
                  <a:pos x="T0" y="T1"/>
                </a:cxn>
                <a:cxn ang="0">
                  <a:pos x="T2" y="T3"/>
                </a:cxn>
                <a:cxn ang="0">
                  <a:pos x="T4" y="T5"/>
                </a:cxn>
                <a:cxn ang="0">
                  <a:pos x="T6" y="T7"/>
                </a:cxn>
                <a:cxn ang="0">
                  <a:pos x="T8" y="T9"/>
                </a:cxn>
              </a:cxnLst>
              <a:rect l="0" t="0" r="r" b="b"/>
              <a:pathLst>
                <a:path w="2549" h="1268">
                  <a:moveTo>
                    <a:pt x="2549" y="756"/>
                  </a:moveTo>
                  <a:lnTo>
                    <a:pt x="2549" y="1268"/>
                  </a:lnTo>
                  <a:lnTo>
                    <a:pt x="0" y="512"/>
                  </a:lnTo>
                  <a:lnTo>
                    <a:pt x="0" y="0"/>
                  </a:lnTo>
                  <a:lnTo>
                    <a:pt x="2549" y="75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7">
              <a:extLst>
                <a:ext uri="{FF2B5EF4-FFF2-40B4-BE49-F238E27FC236}">
                  <a16:creationId xmlns:a16="http://schemas.microsoft.com/office/drawing/2014/main" id="{FE9198E2-8137-4898-9AFB-34AA37973F7D}"/>
                </a:ext>
              </a:extLst>
            </p:cNvPr>
            <p:cNvSpPr>
              <a:spLocks/>
            </p:cNvSpPr>
            <p:nvPr/>
          </p:nvSpPr>
          <p:spPr bwMode="auto">
            <a:xfrm>
              <a:off x="3954873" y="5612017"/>
              <a:ext cx="2252163" cy="668181"/>
            </a:xfrm>
            <a:custGeom>
              <a:avLst/>
              <a:gdLst>
                <a:gd name="T0" fmla="*/ 2039 w 4586"/>
                <a:gd name="T1" fmla="*/ 0 h 1360"/>
                <a:gd name="T2" fmla="*/ 4586 w 4586"/>
                <a:gd name="T3" fmla="*/ 755 h 1360"/>
                <a:gd name="T4" fmla="*/ 2549 w 4586"/>
                <a:gd name="T5" fmla="*/ 1360 h 1360"/>
                <a:gd name="T6" fmla="*/ 0 w 4586"/>
                <a:gd name="T7" fmla="*/ 604 h 1360"/>
                <a:gd name="T8" fmla="*/ 2039 w 4586"/>
                <a:gd name="T9" fmla="*/ 0 h 1360"/>
              </a:gdLst>
              <a:ahLst/>
              <a:cxnLst>
                <a:cxn ang="0">
                  <a:pos x="T0" y="T1"/>
                </a:cxn>
                <a:cxn ang="0">
                  <a:pos x="T2" y="T3"/>
                </a:cxn>
                <a:cxn ang="0">
                  <a:pos x="T4" y="T5"/>
                </a:cxn>
                <a:cxn ang="0">
                  <a:pos x="T6" y="T7"/>
                </a:cxn>
                <a:cxn ang="0">
                  <a:pos x="T8" y="T9"/>
                </a:cxn>
              </a:cxnLst>
              <a:rect l="0" t="0" r="r" b="b"/>
              <a:pathLst>
                <a:path w="4586" h="1360">
                  <a:moveTo>
                    <a:pt x="2039" y="0"/>
                  </a:moveTo>
                  <a:lnTo>
                    <a:pt x="4586" y="755"/>
                  </a:lnTo>
                  <a:lnTo>
                    <a:pt x="2549" y="1360"/>
                  </a:lnTo>
                  <a:lnTo>
                    <a:pt x="0" y="604"/>
                  </a:lnTo>
                  <a:lnTo>
                    <a:pt x="203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7AD650DB-64F0-4287-BF80-DA1CD5089A77}"/>
              </a:ext>
            </a:extLst>
          </p:cNvPr>
          <p:cNvGrpSpPr/>
          <p:nvPr/>
        </p:nvGrpSpPr>
        <p:grpSpPr>
          <a:xfrm>
            <a:off x="267055" y="5261719"/>
            <a:ext cx="2933166" cy="762934"/>
            <a:chOff x="84484" y="4383466"/>
            <a:chExt cx="2933166" cy="762934"/>
          </a:xfrm>
        </p:grpSpPr>
        <p:grpSp>
          <p:nvGrpSpPr>
            <p:cNvPr id="86" name="Group 85">
              <a:extLst>
                <a:ext uri="{FF2B5EF4-FFF2-40B4-BE49-F238E27FC236}">
                  <a16:creationId xmlns:a16="http://schemas.microsoft.com/office/drawing/2014/main" id="{1D4B67FA-9CB7-404B-A4C0-4E18B4281041}"/>
                </a:ext>
              </a:extLst>
            </p:cNvPr>
            <p:cNvGrpSpPr/>
            <p:nvPr/>
          </p:nvGrpSpPr>
          <p:grpSpPr>
            <a:xfrm>
              <a:off x="84484" y="4383466"/>
              <a:ext cx="2933166" cy="762934"/>
              <a:chOff x="401268" y="3780103"/>
              <a:chExt cx="2996163" cy="762934"/>
            </a:xfrm>
          </p:grpSpPr>
          <p:sp>
            <p:nvSpPr>
              <p:cNvPr id="88" name="Rectangle 87">
                <a:extLst>
                  <a:ext uri="{FF2B5EF4-FFF2-40B4-BE49-F238E27FC236}">
                    <a16:creationId xmlns:a16="http://schemas.microsoft.com/office/drawing/2014/main" id="{A6BDE00B-62CA-43F7-9C74-534F4CC1C942}"/>
                  </a:ext>
                </a:extLst>
              </p:cNvPr>
              <p:cNvSpPr/>
              <p:nvPr/>
            </p:nvSpPr>
            <p:spPr>
              <a:xfrm>
                <a:off x="401268" y="3780103"/>
                <a:ext cx="2640737" cy="400110"/>
              </a:xfrm>
              <a:prstGeom prst="rect">
                <a:avLst/>
              </a:prstGeom>
            </p:spPr>
            <p:txBody>
              <a:bodyPr wrap="square" anchor="b">
                <a:spAutoFit/>
              </a:bodyPr>
              <a:lstStyle/>
              <a:p>
                <a:pPr algn="r"/>
                <a:r>
                  <a:rPr lang="da-DK" sz="2000" b="1" cap="all" dirty="0">
                    <a:solidFill>
                      <a:schemeClr val="tx2"/>
                    </a:solidFill>
                  </a:rPr>
                  <a:t>Ridge regression</a:t>
                </a:r>
                <a:endParaRPr lang="en-US" sz="2000" b="1" cap="all" dirty="0">
                  <a:solidFill>
                    <a:schemeClr val="tx2"/>
                  </a:solidFill>
                </a:endParaRPr>
              </a:p>
            </p:txBody>
          </p:sp>
          <p:sp>
            <p:nvSpPr>
              <p:cNvPr id="89" name="Rectangle 88">
                <a:extLst>
                  <a:ext uri="{FF2B5EF4-FFF2-40B4-BE49-F238E27FC236}">
                    <a16:creationId xmlns:a16="http://schemas.microsoft.com/office/drawing/2014/main" id="{FD99490C-B37C-48FD-BA42-8EA79FA878DB}"/>
                  </a:ext>
                </a:extLst>
              </p:cNvPr>
              <p:cNvSpPr/>
              <p:nvPr/>
            </p:nvSpPr>
            <p:spPr>
              <a:xfrm>
                <a:off x="756696" y="4099261"/>
                <a:ext cx="2640735" cy="443776"/>
              </a:xfrm>
              <a:prstGeom prst="rect">
                <a:avLst/>
              </a:prstGeom>
            </p:spPr>
            <p:txBody>
              <a:bodyPr wrap="square">
                <a:spAutoFit/>
              </a:bodyPr>
              <a:lstStyle/>
              <a:p>
                <a:pPr algn="just">
                  <a:lnSpc>
                    <a:spcPts val="1400"/>
                  </a:lnSpc>
                </a:pPr>
                <a:r>
                  <a:rPr lang="da-DK" sz="1100" dirty="0">
                    <a:solidFill>
                      <a:schemeClr val="bg1">
                        <a:lumMod val="50000"/>
                      </a:schemeClr>
                    </a:solidFill>
                  </a:rPr>
                  <a:t>Accuracy score : 0.5626</a:t>
                </a:r>
              </a:p>
              <a:p>
                <a:pPr algn="just">
                  <a:lnSpc>
                    <a:spcPts val="1400"/>
                  </a:lnSpc>
                </a:pPr>
                <a:r>
                  <a:rPr lang="da-DK" sz="1100" dirty="0">
                    <a:solidFill>
                      <a:schemeClr val="bg1">
                        <a:lumMod val="50000"/>
                      </a:schemeClr>
                    </a:solidFill>
                  </a:rPr>
                  <a:t>Root Mean Squared Error : 0.4546 </a:t>
                </a:r>
              </a:p>
            </p:txBody>
          </p:sp>
        </p:grpSp>
        <p:sp>
          <p:nvSpPr>
            <p:cNvPr id="87" name="Oval 86">
              <a:extLst>
                <a:ext uri="{FF2B5EF4-FFF2-40B4-BE49-F238E27FC236}">
                  <a16:creationId xmlns:a16="http://schemas.microsoft.com/office/drawing/2014/main" id="{06836CC7-D391-4DEA-87B5-FF01DCC42D9B}"/>
                </a:ext>
              </a:extLst>
            </p:cNvPr>
            <p:cNvSpPr/>
            <p:nvPr/>
          </p:nvSpPr>
          <p:spPr>
            <a:xfrm>
              <a:off x="2669694" y="4494748"/>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D8D5BAD0-294C-47FD-A3E3-C4003E7F74A6}"/>
              </a:ext>
            </a:extLst>
          </p:cNvPr>
          <p:cNvGrpSpPr/>
          <p:nvPr/>
        </p:nvGrpSpPr>
        <p:grpSpPr>
          <a:xfrm>
            <a:off x="880550" y="3866028"/>
            <a:ext cx="2919911" cy="1070710"/>
            <a:chOff x="84484" y="4075690"/>
            <a:chExt cx="2919911" cy="1070710"/>
          </a:xfrm>
        </p:grpSpPr>
        <p:grpSp>
          <p:nvGrpSpPr>
            <p:cNvPr id="91" name="Group 90">
              <a:extLst>
                <a:ext uri="{FF2B5EF4-FFF2-40B4-BE49-F238E27FC236}">
                  <a16:creationId xmlns:a16="http://schemas.microsoft.com/office/drawing/2014/main" id="{D8112B6B-E9C5-4DE4-BDA5-F6969477970F}"/>
                </a:ext>
              </a:extLst>
            </p:cNvPr>
            <p:cNvGrpSpPr/>
            <p:nvPr/>
          </p:nvGrpSpPr>
          <p:grpSpPr>
            <a:xfrm>
              <a:off x="84484" y="4075690"/>
              <a:ext cx="2919911" cy="1070710"/>
              <a:chOff x="401268" y="3472327"/>
              <a:chExt cx="2982623" cy="1070710"/>
            </a:xfrm>
          </p:grpSpPr>
          <p:sp>
            <p:nvSpPr>
              <p:cNvPr id="93" name="Rectangle 92">
                <a:extLst>
                  <a:ext uri="{FF2B5EF4-FFF2-40B4-BE49-F238E27FC236}">
                    <a16:creationId xmlns:a16="http://schemas.microsoft.com/office/drawing/2014/main" id="{51635A31-27B2-466A-A8AB-AF5016128626}"/>
                  </a:ext>
                </a:extLst>
              </p:cNvPr>
              <p:cNvSpPr/>
              <p:nvPr/>
            </p:nvSpPr>
            <p:spPr>
              <a:xfrm>
                <a:off x="401268" y="3472327"/>
                <a:ext cx="2640737" cy="707886"/>
              </a:xfrm>
              <a:prstGeom prst="rect">
                <a:avLst/>
              </a:prstGeom>
            </p:spPr>
            <p:txBody>
              <a:bodyPr wrap="square" anchor="b">
                <a:spAutoFit/>
              </a:bodyPr>
              <a:lstStyle/>
              <a:p>
                <a:pPr algn="r"/>
                <a:r>
                  <a:rPr lang="da-DK" sz="2000" b="1" cap="all" dirty="0">
                    <a:solidFill>
                      <a:schemeClr val="accent1"/>
                    </a:solidFill>
                  </a:rPr>
                  <a:t>Artificial neural network</a:t>
                </a:r>
                <a:endParaRPr lang="en-US" sz="2000" b="1" cap="all" dirty="0">
                  <a:solidFill>
                    <a:schemeClr val="accent1"/>
                  </a:solidFill>
                </a:endParaRPr>
              </a:p>
            </p:txBody>
          </p:sp>
          <p:sp>
            <p:nvSpPr>
              <p:cNvPr id="94" name="Rectangle 93">
                <a:extLst>
                  <a:ext uri="{FF2B5EF4-FFF2-40B4-BE49-F238E27FC236}">
                    <a16:creationId xmlns:a16="http://schemas.microsoft.com/office/drawing/2014/main" id="{71508353-C111-4632-A762-6E1DF02BA1EA}"/>
                  </a:ext>
                </a:extLst>
              </p:cNvPr>
              <p:cNvSpPr/>
              <p:nvPr/>
            </p:nvSpPr>
            <p:spPr>
              <a:xfrm>
                <a:off x="743156" y="4099261"/>
                <a:ext cx="2640735" cy="443776"/>
              </a:xfrm>
              <a:prstGeom prst="rect">
                <a:avLst/>
              </a:prstGeom>
            </p:spPr>
            <p:txBody>
              <a:bodyPr wrap="square">
                <a:spAutoFit/>
              </a:bodyPr>
              <a:lstStyle/>
              <a:p>
                <a:pPr algn="just">
                  <a:lnSpc>
                    <a:spcPts val="1400"/>
                  </a:lnSpc>
                </a:pPr>
                <a:r>
                  <a:rPr lang="da-DK" sz="1100" dirty="0">
                    <a:solidFill>
                      <a:schemeClr val="bg1">
                        <a:lumMod val="50000"/>
                      </a:schemeClr>
                    </a:solidFill>
                  </a:rPr>
                  <a:t>Accuracy score : 0.5821</a:t>
                </a:r>
              </a:p>
              <a:p>
                <a:pPr algn="just">
                  <a:lnSpc>
                    <a:spcPts val="1400"/>
                  </a:lnSpc>
                </a:pPr>
                <a:r>
                  <a:rPr lang="da-DK" sz="1100" dirty="0">
                    <a:solidFill>
                      <a:schemeClr val="bg1">
                        <a:lumMod val="50000"/>
                      </a:schemeClr>
                    </a:solidFill>
                  </a:rPr>
                  <a:t>Root Mean Squared Error : 0.4443 </a:t>
                </a:r>
              </a:p>
            </p:txBody>
          </p:sp>
        </p:grpSp>
        <p:sp>
          <p:nvSpPr>
            <p:cNvPr id="92" name="Oval 91">
              <a:extLst>
                <a:ext uri="{FF2B5EF4-FFF2-40B4-BE49-F238E27FC236}">
                  <a16:creationId xmlns:a16="http://schemas.microsoft.com/office/drawing/2014/main" id="{89B589DB-0B26-4507-B65A-9F9179553ADF}"/>
                </a:ext>
              </a:extLst>
            </p:cNvPr>
            <p:cNvSpPr/>
            <p:nvPr/>
          </p:nvSpPr>
          <p:spPr>
            <a:xfrm>
              <a:off x="2669694" y="4494748"/>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ACEA0DC-1B86-49CF-812F-8BD71894896F}"/>
              </a:ext>
            </a:extLst>
          </p:cNvPr>
          <p:cNvGrpSpPr/>
          <p:nvPr/>
        </p:nvGrpSpPr>
        <p:grpSpPr>
          <a:xfrm>
            <a:off x="6480404" y="2272344"/>
            <a:ext cx="2768094" cy="735995"/>
            <a:chOff x="-98397" y="4383466"/>
            <a:chExt cx="2768094" cy="735995"/>
          </a:xfrm>
        </p:grpSpPr>
        <p:grpSp>
          <p:nvGrpSpPr>
            <p:cNvPr id="96" name="Group 95">
              <a:extLst>
                <a:ext uri="{FF2B5EF4-FFF2-40B4-BE49-F238E27FC236}">
                  <a16:creationId xmlns:a16="http://schemas.microsoft.com/office/drawing/2014/main" id="{1E46CB8F-4CD7-49BF-990B-CCBBB5CBADEC}"/>
                </a:ext>
              </a:extLst>
            </p:cNvPr>
            <p:cNvGrpSpPr/>
            <p:nvPr/>
          </p:nvGrpSpPr>
          <p:grpSpPr>
            <a:xfrm>
              <a:off x="84483" y="4383466"/>
              <a:ext cx="2585214" cy="735995"/>
              <a:chOff x="401267" y="3780103"/>
              <a:chExt cx="2640738" cy="735995"/>
            </a:xfrm>
          </p:grpSpPr>
          <p:sp>
            <p:nvSpPr>
              <p:cNvPr id="98" name="Rectangle 97">
                <a:extLst>
                  <a:ext uri="{FF2B5EF4-FFF2-40B4-BE49-F238E27FC236}">
                    <a16:creationId xmlns:a16="http://schemas.microsoft.com/office/drawing/2014/main" id="{44C2B576-9A42-4381-A98A-85ADDB963D26}"/>
                  </a:ext>
                </a:extLst>
              </p:cNvPr>
              <p:cNvSpPr/>
              <p:nvPr/>
            </p:nvSpPr>
            <p:spPr>
              <a:xfrm>
                <a:off x="401268" y="3780103"/>
                <a:ext cx="2640737" cy="400110"/>
              </a:xfrm>
              <a:prstGeom prst="rect">
                <a:avLst/>
              </a:prstGeom>
            </p:spPr>
            <p:txBody>
              <a:bodyPr wrap="square" anchor="b">
                <a:spAutoFit/>
              </a:bodyPr>
              <a:lstStyle/>
              <a:p>
                <a:r>
                  <a:rPr lang="da-DK" sz="2000" b="1" cap="all" dirty="0">
                    <a:solidFill>
                      <a:schemeClr val="accent5"/>
                    </a:solidFill>
                  </a:rPr>
                  <a:t>Gradient BOOSTING</a:t>
                </a:r>
                <a:endParaRPr lang="en-US" sz="2000" b="1" cap="all" dirty="0">
                  <a:solidFill>
                    <a:schemeClr val="accent5"/>
                  </a:solidFill>
                </a:endParaRPr>
              </a:p>
            </p:txBody>
          </p:sp>
          <p:sp>
            <p:nvSpPr>
              <p:cNvPr id="99" name="Rectangle 98">
                <a:extLst>
                  <a:ext uri="{FF2B5EF4-FFF2-40B4-BE49-F238E27FC236}">
                    <a16:creationId xmlns:a16="http://schemas.microsoft.com/office/drawing/2014/main" id="{86169248-295A-488C-BB9C-0500C6FCAB40}"/>
                  </a:ext>
                </a:extLst>
              </p:cNvPr>
              <p:cNvSpPr/>
              <p:nvPr/>
            </p:nvSpPr>
            <p:spPr>
              <a:xfrm>
                <a:off x="401267" y="4072322"/>
                <a:ext cx="2640735" cy="443776"/>
              </a:xfrm>
              <a:prstGeom prst="rect">
                <a:avLst/>
              </a:prstGeom>
            </p:spPr>
            <p:txBody>
              <a:bodyPr wrap="square">
                <a:spAutoFit/>
              </a:bodyPr>
              <a:lstStyle/>
              <a:p>
                <a:pPr algn="just">
                  <a:lnSpc>
                    <a:spcPts val="1400"/>
                  </a:lnSpc>
                </a:pPr>
                <a:r>
                  <a:rPr lang="da-DK" sz="1100" dirty="0">
                    <a:solidFill>
                      <a:schemeClr val="bg1">
                        <a:lumMod val="50000"/>
                      </a:schemeClr>
                    </a:solidFill>
                  </a:rPr>
                  <a:t>Accuracy score :  0.6170</a:t>
                </a:r>
              </a:p>
              <a:p>
                <a:pPr algn="just">
                  <a:lnSpc>
                    <a:spcPts val="1400"/>
                  </a:lnSpc>
                </a:pPr>
                <a:r>
                  <a:rPr lang="da-DK" sz="1100" dirty="0">
                    <a:solidFill>
                      <a:schemeClr val="bg1">
                        <a:lumMod val="50000"/>
                      </a:schemeClr>
                    </a:solidFill>
                  </a:rPr>
                  <a:t>Root Mean Squared Error : 0.4254 </a:t>
                </a:r>
              </a:p>
            </p:txBody>
          </p:sp>
        </p:grpSp>
        <p:sp>
          <p:nvSpPr>
            <p:cNvPr id="97" name="Oval 96">
              <a:extLst>
                <a:ext uri="{FF2B5EF4-FFF2-40B4-BE49-F238E27FC236}">
                  <a16:creationId xmlns:a16="http://schemas.microsoft.com/office/drawing/2014/main" id="{96D7B8FD-F0BD-4623-8C75-ACF1B5CB0C60}"/>
                </a:ext>
              </a:extLst>
            </p:cNvPr>
            <p:cNvSpPr/>
            <p:nvPr/>
          </p:nvSpPr>
          <p:spPr>
            <a:xfrm>
              <a:off x="-98397" y="449474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6B74B520-2ED9-4B16-B4FC-2781992D35A2}"/>
              </a:ext>
            </a:extLst>
          </p:cNvPr>
          <p:cNvGrpSpPr/>
          <p:nvPr/>
        </p:nvGrpSpPr>
        <p:grpSpPr>
          <a:xfrm>
            <a:off x="9220551" y="3641700"/>
            <a:ext cx="2585214" cy="735995"/>
            <a:chOff x="401267" y="3780103"/>
            <a:chExt cx="2640738" cy="735995"/>
          </a:xfrm>
        </p:grpSpPr>
        <p:sp>
          <p:nvSpPr>
            <p:cNvPr id="103" name="Rectangle 102">
              <a:extLst>
                <a:ext uri="{FF2B5EF4-FFF2-40B4-BE49-F238E27FC236}">
                  <a16:creationId xmlns:a16="http://schemas.microsoft.com/office/drawing/2014/main" id="{E3F87F11-E60E-4CE4-8B4E-20837637811A}"/>
                </a:ext>
              </a:extLst>
            </p:cNvPr>
            <p:cNvSpPr/>
            <p:nvPr/>
          </p:nvSpPr>
          <p:spPr>
            <a:xfrm>
              <a:off x="401268" y="3780103"/>
              <a:ext cx="2640737" cy="400110"/>
            </a:xfrm>
            <a:prstGeom prst="rect">
              <a:avLst/>
            </a:prstGeom>
          </p:spPr>
          <p:txBody>
            <a:bodyPr wrap="square" anchor="b">
              <a:spAutoFit/>
            </a:bodyPr>
            <a:lstStyle/>
            <a:p>
              <a:r>
                <a:rPr lang="da-DK" sz="2000" b="1" cap="all" dirty="0">
                  <a:solidFill>
                    <a:schemeClr val="accent4"/>
                  </a:solidFill>
                </a:rPr>
                <a:t>Random forest</a:t>
              </a:r>
              <a:endParaRPr lang="en-US" sz="2000" b="1" cap="all" dirty="0">
                <a:solidFill>
                  <a:schemeClr val="accent4"/>
                </a:solidFill>
              </a:endParaRPr>
            </a:p>
          </p:txBody>
        </p:sp>
        <p:sp>
          <p:nvSpPr>
            <p:cNvPr id="104" name="Rectangle 103">
              <a:extLst>
                <a:ext uri="{FF2B5EF4-FFF2-40B4-BE49-F238E27FC236}">
                  <a16:creationId xmlns:a16="http://schemas.microsoft.com/office/drawing/2014/main" id="{11F25CDD-92F1-408C-849B-3AD562ACA6F5}"/>
                </a:ext>
              </a:extLst>
            </p:cNvPr>
            <p:cNvSpPr/>
            <p:nvPr/>
          </p:nvSpPr>
          <p:spPr>
            <a:xfrm>
              <a:off x="401267" y="4072322"/>
              <a:ext cx="2640735" cy="443776"/>
            </a:xfrm>
            <a:prstGeom prst="rect">
              <a:avLst/>
            </a:prstGeom>
          </p:spPr>
          <p:txBody>
            <a:bodyPr wrap="square">
              <a:spAutoFit/>
            </a:bodyPr>
            <a:lstStyle/>
            <a:p>
              <a:pPr algn="just">
                <a:lnSpc>
                  <a:spcPts val="1400"/>
                </a:lnSpc>
              </a:pPr>
              <a:r>
                <a:rPr lang="da-DK" sz="1100" dirty="0">
                  <a:solidFill>
                    <a:schemeClr val="bg1">
                      <a:lumMod val="50000"/>
                    </a:schemeClr>
                  </a:solidFill>
                </a:rPr>
                <a:t>Accuracy score : 0.6074</a:t>
              </a:r>
            </a:p>
            <a:p>
              <a:pPr algn="just">
                <a:lnSpc>
                  <a:spcPts val="1400"/>
                </a:lnSpc>
              </a:pPr>
              <a:r>
                <a:rPr lang="da-DK" sz="1100" dirty="0">
                  <a:solidFill>
                    <a:schemeClr val="bg1">
                      <a:lumMod val="50000"/>
                    </a:schemeClr>
                  </a:solidFill>
                </a:rPr>
                <a:t>Root Mean Squared Error : 0.4307 </a:t>
              </a:r>
            </a:p>
          </p:txBody>
        </p:sp>
      </p:grpSp>
      <p:sp>
        <p:nvSpPr>
          <p:cNvPr id="102" name="Oval 101">
            <a:extLst>
              <a:ext uri="{FF2B5EF4-FFF2-40B4-BE49-F238E27FC236}">
                <a16:creationId xmlns:a16="http://schemas.microsoft.com/office/drawing/2014/main" id="{BECA5613-7D80-4B5F-B5FF-8B04870D30EE}"/>
              </a:ext>
            </a:extLst>
          </p:cNvPr>
          <p:cNvSpPr/>
          <p:nvPr/>
        </p:nvSpPr>
        <p:spPr>
          <a:xfrm>
            <a:off x="9037671" y="3752982"/>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116D8F7A-AE1D-42EB-883F-562A985245B8}"/>
              </a:ext>
            </a:extLst>
          </p:cNvPr>
          <p:cNvGrpSpPr/>
          <p:nvPr/>
        </p:nvGrpSpPr>
        <p:grpSpPr>
          <a:xfrm>
            <a:off x="9037671" y="5261719"/>
            <a:ext cx="2768094" cy="735995"/>
            <a:chOff x="-98397" y="4383466"/>
            <a:chExt cx="2768094" cy="735995"/>
          </a:xfrm>
        </p:grpSpPr>
        <p:grpSp>
          <p:nvGrpSpPr>
            <p:cNvPr id="106" name="Group 105">
              <a:extLst>
                <a:ext uri="{FF2B5EF4-FFF2-40B4-BE49-F238E27FC236}">
                  <a16:creationId xmlns:a16="http://schemas.microsoft.com/office/drawing/2014/main" id="{827DBD87-6D22-43FD-BD62-C8EA9F9E4CB8}"/>
                </a:ext>
              </a:extLst>
            </p:cNvPr>
            <p:cNvGrpSpPr/>
            <p:nvPr/>
          </p:nvGrpSpPr>
          <p:grpSpPr>
            <a:xfrm>
              <a:off x="84483" y="4383466"/>
              <a:ext cx="2585214" cy="735995"/>
              <a:chOff x="401267" y="3780103"/>
              <a:chExt cx="2640738" cy="735995"/>
            </a:xfrm>
          </p:grpSpPr>
          <p:sp>
            <p:nvSpPr>
              <p:cNvPr id="108" name="Rectangle 107">
                <a:extLst>
                  <a:ext uri="{FF2B5EF4-FFF2-40B4-BE49-F238E27FC236}">
                    <a16:creationId xmlns:a16="http://schemas.microsoft.com/office/drawing/2014/main" id="{E5AF864D-6995-43BA-96F0-3AB453953801}"/>
                  </a:ext>
                </a:extLst>
              </p:cNvPr>
              <p:cNvSpPr/>
              <p:nvPr/>
            </p:nvSpPr>
            <p:spPr>
              <a:xfrm>
                <a:off x="401268" y="3780103"/>
                <a:ext cx="2640737" cy="400110"/>
              </a:xfrm>
              <a:prstGeom prst="rect">
                <a:avLst/>
              </a:prstGeom>
            </p:spPr>
            <p:txBody>
              <a:bodyPr wrap="square" anchor="b">
                <a:spAutoFit/>
              </a:bodyPr>
              <a:lstStyle/>
              <a:p>
                <a:r>
                  <a:rPr lang="da-DK" sz="2000" b="1" cap="all" dirty="0">
                    <a:solidFill>
                      <a:schemeClr val="accent2"/>
                    </a:solidFill>
                  </a:rPr>
                  <a:t>Svm – raidal kernel</a:t>
                </a:r>
                <a:endParaRPr lang="en-US" sz="2000" b="1" cap="all" dirty="0">
                  <a:solidFill>
                    <a:schemeClr val="accent2"/>
                  </a:solidFill>
                </a:endParaRPr>
              </a:p>
            </p:txBody>
          </p:sp>
          <p:sp>
            <p:nvSpPr>
              <p:cNvPr id="109" name="Rectangle 108">
                <a:extLst>
                  <a:ext uri="{FF2B5EF4-FFF2-40B4-BE49-F238E27FC236}">
                    <a16:creationId xmlns:a16="http://schemas.microsoft.com/office/drawing/2014/main" id="{275F6470-F656-4837-BF8B-5E0509534109}"/>
                  </a:ext>
                </a:extLst>
              </p:cNvPr>
              <p:cNvSpPr/>
              <p:nvPr/>
            </p:nvSpPr>
            <p:spPr>
              <a:xfrm>
                <a:off x="401267" y="4072322"/>
                <a:ext cx="2640735" cy="443776"/>
              </a:xfrm>
              <a:prstGeom prst="rect">
                <a:avLst/>
              </a:prstGeom>
            </p:spPr>
            <p:txBody>
              <a:bodyPr wrap="square">
                <a:spAutoFit/>
              </a:bodyPr>
              <a:lstStyle/>
              <a:p>
                <a:pPr algn="just">
                  <a:lnSpc>
                    <a:spcPts val="1400"/>
                  </a:lnSpc>
                </a:pPr>
                <a:r>
                  <a:rPr lang="da-DK" sz="1100" dirty="0">
                    <a:solidFill>
                      <a:schemeClr val="bg1">
                        <a:lumMod val="50000"/>
                      </a:schemeClr>
                    </a:solidFill>
                  </a:rPr>
                  <a:t>Accuracy score : 0.5944</a:t>
                </a:r>
              </a:p>
              <a:p>
                <a:pPr algn="just">
                  <a:lnSpc>
                    <a:spcPts val="1400"/>
                  </a:lnSpc>
                </a:pPr>
                <a:r>
                  <a:rPr lang="da-DK" sz="1100" dirty="0">
                    <a:solidFill>
                      <a:schemeClr val="bg1">
                        <a:lumMod val="50000"/>
                      </a:schemeClr>
                    </a:solidFill>
                  </a:rPr>
                  <a:t>Root Mean Squared Error : 0.4377 </a:t>
                </a:r>
              </a:p>
            </p:txBody>
          </p:sp>
        </p:grpSp>
        <p:sp>
          <p:nvSpPr>
            <p:cNvPr id="107" name="Oval 106">
              <a:extLst>
                <a:ext uri="{FF2B5EF4-FFF2-40B4-BE49-F238E27FC236}">
                  <a16:creationId xmlns:a16="http://schemas.microsoft.com/office/drawing/2014/main" id="{56F20850-37BA-4CE9-97F4-D670300D28FE}"/>
                </a:ext>
              </a:extLst>
            </p:cNvPr>
            <p:cNvSpPr/>
            <p:nvPr/>
          </p:nvSpPr>
          <p:spPr>
            <a:xfrm>
              <a:off x="-98397" y="449474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0" name="Graphic 109" descr="Trophy">
            <a:extLst>
              <a:ext uri="{FF2B5EF4-FFF2-40B4-BE49-F238E27FC236}">
                <a16:creationId xmlns:a16="http://schemas.microsoft.com/office/drawing/2014/main" id="{B2B96148-4E66-4357-A9F8-F6CBD4403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2205" y="2083037"/>
            <a:ext cx="914400" cy="914400"/>
          </a:xfrm>
          <a:prstGeom prst="rect">
            <a:avLst/>
          </a:prstGeom>
          <a:scene3d>
            <a:camera prst="perspectiveHeroicExtremeLeftFacing" fov="1200000">
              <a:rot lat="20861417" lon="3001956" rev="0"/>
            </a:camera>
            <a:lightRig rig="threePt" dir="t"/>
          </a:scene3d>
          <a:sp3d/>
        </p:spPr>
      </p:pic>
      <p:cxnSp>
        <p:nvCxnSpPr>
          <p:cNvPr id="14" name="Connector: Elbow 13">
            <a:extLst>
              <a:ext uri="{FF2B5EF4-FFF2-40B4-BE49-F238E27FC236}">
                <a16:creationId xmlns:a16="http://schemas.microsoft.com/office/drawing/2014/main" id="{B487D3BF-4739-4B7B-B7A0-C32764F59460}"/>
              </a:ext>
            </a:extLst>
          </p:cNvPr>
          <p:cNvCxnSpPr>
            <a:cxnSpLocks/>
            <a:stCxn id="92" idx="4"/>
          </p:cNvCxnSpPr>
          <p:nvPr/>
        </p:nvCxnSpPr>
        <p:spPr>
          <a:xfrm rot="16200000" flipH="1">
            <a:off x="4273342" y="3751824"/>
            <a:ext cx="434008" cy="1866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66E110-662C-4EBB-AFF9-18432388767E}"/>
              </a:ext>
            </a:extLst>
          </p:cNvPr>
          <p:cNvCxnSpPr>
            <a:cxnSpLocks/>
            <a:stCxn id="87" idx="6"/>
          </p:cNvCxnSpPr>
          <p:nvPr/>
        </p:nvCxnSpPr>
        <p:spPr>
          <a:xfrm flipV="1">
            <a:off x="3035145" y="5462498"/>
            <a:ext cx="1320758" cy="194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F2E2369-5B5D-4FEE-B057-5D42009152FB}"/>
              </a:ext>
            </a:extLst>
          </p:cNvPr>
          <p:cNvCxnSpPr>
            <a:cxnSpLocks/>
            <a:stCxn id="107" idx="2"/>
          </p:cNvCxnSpPr>
          <p:nvPr/>
        </p:nvCxnSpPr>
        <p:spPr>
          <a:xfrm rot="10800000">
            <a:off x="7903907" y="5074163"/>
            <a:ext cx="1133765" cy="390278"/>
          </a:xfrm>
          <a:prstGeom prst="bentConnector2">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715BAAE-88A5-4E0A-B4D8-A781B94E0C61}"/>
              </a:ext>
            </a:extLst>
          </p:cNvPr>
          <p:cNvCxnSpPr>
            <a:cxnSpLocks/>
            <a:stCxn id="102" idx="2"/>
          </p:cNvCxnSpPr>
          <p:nvPr/>
        </p:nvCxnSpPr>
        <p:spPr>
          <a:xfrm flipH="1">
            <a:off x="7088476" y="3844422"/>
            <a:ext cx="194919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F865A5D-B2BE-4636-916F-B30079846968}"/>
              </a:ext>
            </a:extLst>
          </p:cNvPr>
          <p:cNvCxnSpPr>
            <a:cxnSpLocks/>
            <a:stCxn id="97" idx="2"/>
          </p:cNvCxnSpPr>
          <p:nvPr/>
        </p:nvCxnSpPr>
        <p:spPr>
          <a:xfrm rot="10800000" flipV="1">
            <a:off x="5830116" y="2475066"/>
            <a:ext cx="650288" cy="669728"/>
          </a:xfrm>
          <a:prstGeom prst="bentConnector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AB42E7DC-BB03-404C-8FD9-DAE5F647CDD0}"/>
              </a:ext>
            </a:extLst>
          </p:cNvPr>
          <p:cNvSpPr/>
          <p:nvPr/>
        </p:nvSpPr>
        <p:spPr>
          <a:xfrm>
            <a:off x="4361571" y="5046405"/>
            <a:ext cx="1514096" cy="1326302"/>
          </a:xfrm>
          <a:prstGeom prst="rect">
            <a:avLst/>
          </a:prstGeom>
          <a:noFill/>
          <a:ln>
            <a:noFill/>
          </a:ln>
          <a:scene3d>
            <a:camera prst="isometricOffAxis2Top">
              <a:rot lat="19152448" lon="4046762" rev="17191319"/>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5</a:t>
            </a:r>
          </a:p>
        </p:txBody>
      </p:sp>
      <p:sp>
        <p:nvSpPr>
          <p:cNvPr id="124" name="Rectangle 123">
            <a:extLst>
              <a:ext uri="{FF2B5EF4-FFF2-40B4-BE49-F238E27FC236}">
                <a16:creationId xmlns:a16="http://schemas.microsoft.com/office/drawing/2014/main" id="{EE47D58A-AEA0-4188-886E-317E781F1F8C}"/>
              </a:ext>
            </a:extLst>
          </p:cNvPr>
          <p:cNvSpPr/>
          <p:nvPr/>
        </p:nvSpPr>
        <p:spPr>
          <a:xfrm>
            <a:off x="5311587" y="4445825"/>
            <a:ext cx="1514096" cy="1326302"/>
          </a:xfrm>
          <a:prstGeom prst="rect">
            <a:avLst/>
          </a:prstGeom>
          <a:noFill/>
          <a:ln>
            <a:noFill/>
          </a:ln>
          <a:scene3d>
            <a:camera prst="isometricOffAxis2Top">
              <a:rot lat="19152448" lon="4046762" rev="17191319"/>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4</a:t>
            </a:r>
          </a:p>
        </p:txBody>
      </p:sp>
      <p:sp>
        <p:nvSpPr>
          <p:cNvPr id="125" name="Rectangle 124">
            <a:extLst>
              <a:ext uri="{FF2B5EF4-FFF2-40B4-BE49-F238E27FC236}">
                <a16:creationId xmlns:a16="http://schemas.microsoft.com/office/drawing/2014/main" id="{D65609CD-609F-40AF-A8E8-81D370F11CE4}"/>
              </a:ext>
            </a:extLst>
          </p:cNvPr>
          <p:cNvSpPr/>
          <p:nvPr/>
        </p:nvSpPr>
        <p:spPr>
          <a:xfrm>
            <a:off x="6563444" y="3901710"/>
            <a:ext cx="1514096" cy="1326302"/>
          </a:xfrm>
          <a:prstGeom prst="rect">
            <a:avLst/>
          </a:prstGeom>
          <a:noFill/>
          <a:ln>
            <a:noFill/>
          </a:ln>
          <a:scene3d>
            <a:camera prst="isometricOffAxis1Top">
              <a:rot lat="19285750" lon="17520000" rev="4410664"/>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3</a:t>
            </a:r>
          </a:p>
        </p:txBody>
      </p:sp>
      <p:sp>
        <p:nvSpPr>
          <p:cNvPr id="126" name="Rectangle 125">
            <a:extLst>
              <a:ext uri="{FF2B5EF4-FFF2-40B4-BE49-F238E27FC236}">
                <a16:creationId xmlns:a16="http://schemas.microsoft.com/office/drawing/2014/main" id="{BE38CEB6-88F9-4BFE-93CE-75980FC98026}"/>
              </a:ext>
            </a:extLst>
          </p:cNvPr>
          <p:cNvSpPr/>
          <p:nvPr/>
        </p:nvSpPr>
        <p:spPr>
          <a:xfrm>
            <a:off x="5554845" y="3376159"/>
            <a:ext cx="1514096" cy="1326302"/>
          </a:xfrm>
          <a:prstGeom prst="rect">
            <a:avLst/>
          </a:prstGeom>
          <a:noFill/>
          <a:ln>
            <a:noFill/>
          </a:ln>
          <a:scene3d>
            <a:camera prst="isometricOffAxis1Top">
              <a:rot lat="19285750" lon="17520000" rev="4410664"/>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2</a:t>
            </a:r>
          </a:p>
        </p:txBody>
      </p:sp>
      <p:sp>
        <p:nvSpPr>
          <p:cNvPr id="127" name="Rectangle 126">
            <a:extLst>
              <a:ext uri="{FF2B5EF4-FFF2-40B4-BE49-F238E27FC236}">
                <a16:creationId xmlns:a16="http://schemas.microsoft.com/office/drawing/2014/main" id="{C1896AE2-A23B-4D6D-B59F-204F13772E69}"/>
              </a:ext>
            </a:extLst>
          </p:cNvPr>
          <p:cNvSpPr/>
          <p:nvPr/>
        </p:nvSpPr>
        <p:spPr>
          <a:xfrm>
            <a:off x="4586353" y="2831869"/>
            <a:ext cx="1514096" cy="1326302"/>
          </a:xfrm>
          <a:prstGeom prst="rect">
            <a:avLst/>
          </a:prstGeom>
          <a:noFill/>
          <a:ln>
            <a:noFill/>
          </a:ln>
          <a:scene3d>
            <a:camera prst="isometricOffAxis1Top">
              <a:rot lat="19285750" lon="17520000" rev="4410664"/>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1</a:t>
            </a:r>
          </a:p>
        </p:txBody>
      </p:sp>
      <p:sp>
        <p:nvSpPr>
          <p:cNvPr id="75" name="Oval 74">
            <a:extLst>
              <a:ext uri="{FF2B5EF4-FFF2-40B4-BE49-F238E27FC236}">
                <a16:creationId xmlns:a16="http://schemas.microsoft.com/office/drawing/2014/main" id="{1FA3CDA7-7B15-4B45-B418-D75B77931D3A}"/>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F32CD43-0D0E-4FDF-91C8-0E806C27D1D4}"/>
              </a:ext>
            </a:extLst>
          </p:cNvPr>
          <p:cNvSpPr/>
          <p:nvPr/>
        </p:nvSpPr>
        <p:spPr>
          <a:xfrm>
            <a:off x="578753" y="669807"/>
            <a:ext cx="683046" cy="68736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DDA3FFB1-DC40-413E-9FF8-B4B2A12B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6" y="763325"/>
            <a:ext cx="553617" cy="553617"/>
          </a:xfrm>
          <a:prstGeom prst="rect">
            <a:avLst/>
          </a:prstGeom>
        </p:spPr>
      </p:pic>
      <p:sp>
        <p:nvSpPr>
          <p:cNvPr id="82" name="Title 4">
            <a:extLst>
              <a:ext uri="{FF2B5EF4-FFF2-40B4-BE49-F238E27FC236}">
                <a16:creationId xmlns:a16="http://schemas.microsoft.com/office/drawing/2014/main" id="{C64B7E88-8383-4CB7-BF94-AB6FEC1617D6}"/>
              </a:ext>
            </a:extLst>
          </p:cNvPr>
          <p:cNvSpPr txBox="1">
            <a:spLocks/>
          </p:cNvSpPr>
          <p:nvPr/>
        </p:nvSpPr>
        <p:spPr>
          <a:xfrm>
            <a:off x="920274" y="733667"/>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latin typeface="OPENSANS"/>
              </a:rPr>
              <a:t>      RANKING </a:t>
            </a:r>
            <a:r>
              <a:rPr lang="en-US" sz="3200" b="1" dirty="0">
                <a:latin typeface="OPENSANS"/>
              </a:rPr>
              <a:t>OF MODELS</a:t>
            </a:r>
            <a:endParaRPr lang="en-IN" sz="3200" b="1" dirty="0">
              <a:solidFill>
                <a:schemeClr val="accent2"/>
              </a:solidFill>
              <a:latin typeface="OPENSANS"/>
            </a:endParaRPr>
          </a:p>
        </p:txBody>
      </p:sp>
      <p:sp>
        <p:nvSpPr>
          <p:cNvPr id="15" name="Rectangle 14">
            <a:extLst>
              <a:ext uri="{FF2B5EF4-FFF2-40B4-BE49-F238E27FC236}">
                <a16:creationId xmlns:a16="http://schemas.microsoft.com/office/drawing/2014/main" id="{F5E836A7-75BD-49FC-8417-6A7CC3729947}"/>
              </a:ext>
            </a:extLst>
          </p:cNvPr>
          <p:cNvSpPr/>
          <p:nvPr/>
        </p:nvSpPr>
        <p:spPr>
          <a:xfrm>
            <a:off x="10164932" y="221942"/>
            <a:ext cx="2027068" cy="541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9A5805C-35CF-4534-B8E5-CB64082D91B6}"/>
              </a:ext>
            </a:extLst>
          </p:cNvPr>
          <p:cNvSpPr/>
          <p:nvPr/>
        </p:nvSpPr>
        <p:spPr>
          <a:xfrm>
            <a:off x="0" y="6169981"/>
            <a:ext cx="920274" cy="622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4B665D2-90CC-4FCC-A719-9F55BEE9C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753" y="3786837"/>
            <a:ext cx="787077" cy="787077"/>
          </a:xfrm>
          <a:prstGeom prst="rect">
            <a:avLst/>
          </a:prstGeom>
        </p:spPr>
      </p:pic>
      <p:pic>
        <p:nvPicPr>
          <p:cNvPr id="5" name="Picture 4">
            <a:extLst>
              <a:ext uri="{FF2B5EF4-FFF2-40B4-BE49-F238E27FC236}">
                <a16:creationId xmlns:a16="http://schemas.microsoft.com/office/drawing/2014/main" id="{99F6E47E-82F5-4F50-9F40-0AEF23DA8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55" y="5374469"/>
            <a:ext cx="548302" cy="548302"/>
          </a:xfrm>
          <a:prstGeom prst="rect">
            <a:avLst/>
          </a:prstGeom>
        </p:spPr>
      </p:pic>
      <p:pic>
        <p:nvPicPr>
          <p:cNvPr id="12" name="Picture 11">
            <a:extLst>
              <a:ext uri="{FF2B5EF4-FFF2-40B4-BE49-F238E27FC236}">
                <a16:creationId xmlns:a16="http://schemas.microsoft.com/office/drawing/2014/main" id="{4D09BB65-C0CA-48B9-849C-09BEBC2889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2162" y="3788259"/>
            <a:ext cx="589732" cy="452479"/>
          </a:xfrm>
          <a:prstGeom prst="rect">
            <a:avLst/>
          </a:prstGeom>
        </p:spPr>
      </p:pic>
      <p:sp>
        <p:nvSpPr>
          <p:cNvPr id="77" name="Shape 2587">
            <a:extLst>
              <a:ext uri="{FF2B5EF4-FFF2-40B4-BE49-F238E27FC236}">
                <a16:creationId xmlns:a16="http://schemas.microsoft.com/office/drawing/2014/main" id="{2E5C4FBC-18D3-4478-A5EC-6E472541D332}"/>
              </a:ext>
            </a:extLst>
          </p:cNvPr>
          <p:cNvSpPr/>
          <p:nvPr/>
        </p:nvSpPr>
        <p:spPr>
          <a:xfrm>
            <a:off x="9220551" y="2452172"/>
            <a:ext cx="442179" cy="40726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extLst>
      <p:ext uri="{BB962C8B-B14F-4D97-AF65-F5344CB8AC3E}">
        <p14:creationId xmlns:p14="http://schemas.microsoft.com/office/powerpoint/2010/main" val="1184263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71BEA57-D625-417F-AE31-B9C5BE6A09ED}"/>
              </a:ext>
            </a:extLst>
          </p:cNvPr>
          <p:cNvSpPr/>
          <p:nvPr/>
        </p:nvSpPr>
        <p:spPr>
          <a:xfrm>
            <a:off x="464513" y="554845"/>
            <a:ext cx="911526" cy="9172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3B601D-02E2-40F4-829F-919400D409DD}"/>
              </a:ext>
            </a:extLst>
          </p:cNvPr>
          <p:cNvSpPr/>
          <p:nvPr/>
        </p:nvSpPr>
        <p:spPr>
          <a:xfrm>
            <a:off x="578753" y="669807"/>
            <a:ext cx="683046" cy="687364"/>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23C4CD-3AFC-4B82-BE77-2DF29BEB52F5}"/>
              </a:ext>
            </a:extLst>
          </p:cNvPr>
          <p:cNvSpPr txBox="1"/>
          <p:nvPr/>
        </p:nvSpPr>
        <p:spPr>
          <a:xfrm>
            <a:off x="1985371" y="1565712"/>
            <a:ext cx="4552541" cy="307777"/>
          </a:xfrm>
          <a:prstGeom prst="rect">
            <a:avLst/>
          </a:prstGeom>
          <a:noFill/>
        </p:spPr>
        <p:txBody>
          <a:bodyPr wrap="square" rtlCol="0">
            <a:spAutoFit/>
          </a:bodyPr>
          <a:lstStyle/>
          <a:p>
            <a:r>
              <a:rPr lang="en-IN" sz="1400" dirty="0"/>
              <a:t>Optimal number of clusters: 5</a:t>
            </a:r>
            <a:endParaRPr lang="en-IN" sz="1200" dirty="0"/>
          </a:p>
        </p:txBody>
      </p:sp>
      <p:sp>
        <p:nvSpPr>
          <p:cNvPr id="8" name="Arrow: Right 7">
            <a:extLst>
              <a:ext uri="{FF2B5EF4-FFF2-40B4-BE49-F238E27FC236}">
                <a16:creationId xmlns:a16="http://schemas.microsoft.com/office/drawing/2014/main" id="{63324D1B-3863-4780-8A7B-2F59680CDD81}"/>
              </a:ext>
            </a:extLst>
          </p:cNvPr>
          <p:cNvSpPr/>
          <p:nvPr/>
        </p:nvSpPr>
        <p:spPr>
          <a:xfrm>
            <a:off x="5068616" y="6218516"/>
            <a:ext cx="745724" cy="169277"/>
          </a:xfrm>
          <a:prstGeom prst="rightArrow">
            <a:avLst/>
          </a:prstGeom>
          <a:solidFill>
            <a:srgbClr val="5A189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4">
            <a:extLst>
              <a:ext uri="{FF2B5EF4-FFF2-40B4-BE49-F238E27FC236}">
                <a16:creationId xmlns:a16="http://schemas.microsoft.com/office/drawing/2014/main" id="{4096F384-56DF-469B-A092-730DAE14C346}"/>
              </a:ext>
            </a:extLst>
          </p:cNvPr>
          <p:cNvSpPr txBox="1">
            <a:spLocks/>
          </p:cNvSpPr>
          <p:nvPr/>
        </p:nvSpPr>
        <p:spPr>
          <a:xfrm>
            <a:off x="876740" y="761022"/>
            <a:ext cx="12192000" cy="6395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latin typeface="OPENSANS"/>
              </a:rPr>
              <a:t>      K MEANS </a:t>
            </a:r>
            <a:r>
              <a:rPr lang="en-US" sz="3200" b="1" dirty="0">
                <a:latin typeface="OPENSANS"/>
              </a:rPr>
              <a:t>CLUSTERING</a:t>
            </a:r>
            <a:endParaRPr lang="en-IN" sz="3200" b="1" dirty="0">
              <a:solidFill>
                <a:srgbClr val="00B0F0"/>
              </a:solidFill>
              <a:latin typeface="OPENSANS"/>
            </a:endParaRPr>
          </a:p>
        </p:txBody>
      </p:sp>
      <p:pic>
        <p:nvPicPr>
          <p:cNvPr id="10" name="Picture 9">
            <a:extLst>
              <a:ext uri="{FF2B5EF4-FFF2-40B4-BE49-F238E27FC236}">
                <a16:creationId xmlns:a16="http://schemas.microsoft.com/office/drawing/2014/main" id="{EB9816AE-8FF6-4185-84D6-8A19799F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75" y="707404"/>
            <a:ext cx="585201" cy="585201"/>
          </a:xfrm>
          <a:prstGeom prst="rect">
            <a:avLst/>
          </a:prstGeom>
        </p:spPr>
      </p:pic>
      <p:pic>
        <p:nvPicPr>
          <p:cNvPr id="11" name="Picture 10">
            <a:extLst>
              <a:ext uri="{FF2B5EF4-FFF2-40B4-BE49-F238E27FC236}">
                <a16:creationId xmlns:a16="http://schemas.microsoft.com/office/drawing/2014/main" id="{375C4527-9E43-4EDF-BFFF-22B713CB4CD6}"/>
              </a:ext>
            </a:extLst>
          </p:cNvPr>
          <p:cNvPicPr>
            <a:picLocks noChangeAspect="1"/>
          </p:cNvPicPr>
          <p:nvPr/>
        </p:nvPicPr>
        <p:blipFill rotWithShape="1">
          <a:blip r:embed="rId3"/>
          <a:srcRect l="15801" t="56570" r="53689" b="28932"/>
          <a:stretch/>
        </p:blipFill>
        <p:spPr>
          <a:xfrm>
            <a:off x="6315971" y="707404"/>
            <a:ext cx="3719744" cy="994299"/>
          </a:xfrm>
          <a:prstGeom prst="rect">
            <a:avLst/>
          </a:prstGeom>
        </p:spPr>
      </p:pic>
      <p:pic>
        <p:nvPicPr>
          <p:cNvPr id="12" name="Picture 11">
            <a:extLst>
              <a:ext uri="{FF2B5EF4-FFF2-40B4-BE49-F238E27FC236}">
                <a16:creationId xmlns:a16="http://schemas.microsoft.com/office/drawing/2014/main" id="{D3F365C0-7A9B-4E10-9558-5F440A52B946}"/>
              </a:ext>
            </a:extLst>
          </p:cNvPr>
          <p:cNvPicPr>
            <a:picLocks noChangeAspect="1"/>
          </p:cNvPicPr>
          <p:nvPr/>
        </p:nvPicPr>
        <p:blipFill rotWithShape="1">
          <a:blip r:embed="rId4"/>
          <a:srcRect l="21699" t="29515" r="26019" b="21812"/>
          <a:stretch/>
        </p:blipFill>
        <p:spPr>
          <a:xfrm>
            <a:off x="1376039" y="2151685"/>
            <a:ext cx="8987056" cy="4706315"/>
          </a:xfrm>
          <a:prstGeom prst="rect">
            <a:avLst/>
          </a:prstGeom>
        </p:spPr>
      </p:pic>
    </p:spTree>
    <p:extLst>
      <p:ext uri="{BB962C8B-B14F-4D97-AF65-F5344CB8AC3E}">
        <p14:creationId xmlns:p14="http://schemas.microsoft.com/office/powerpoint/2010/main" val="3734212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A50CC-3965-42D9-84F8-4D73D14AF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048" y="0"/>
            <a:ext cx="6992952" cy="6858000"/>
          </a:xfrm>
          <a:prstGeom prst="rect">
            <a:avLst/>
          </a:prstGeom>
        </p:spPr>
      </p:pic>
      <p:sp>
        <p:nvSpPr>
          <p:cNvPr id="4" name="TextBox 3">
            <a:extLst>
              <a:ext uri="{FF2B5EF4-FFF2-40B4-BE49-F238E27FC236}">
                <a16:creationId xmlns:a16="http://schemas.microsoft.com/office/drawing/2014/main" id="{417BCF82-0CF6-417D-AA68-11B9CEC9B486}"/>
              </a:ext>
            </a:extLst>
          </p:cNvPr>
          <p:cNvSpPr txBox="1"/>
          <p:nvPr/>
        </p:nvSpPr>
        <p:spPr>
          <a:xfrm>
            <a:off x="465428" y="1678051"/>
            <a:ext cx="4385568" cy="4862870"/>
          </a:xfrm>
          <a:prstGeom prst="rect">
            <a:avLst/>
          </a:prstGeom>
          <a:noFill/>
          <a:effectLst>
            <a:outerShdw blurRad="63500" sx="102000" sy="102000" algn="ctr" rotWithShape="0">
              <a:prstClr val="black">
                <a:alpha val="40000"/>
              </a:prstClr>
            </a:outerShdw>
          </a:effectLst>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In the plot we can see that the :</a:t>
            </a:r>
          </a:p>
          <a:p>
            <a:pPr marL="285750" indent="-285750">
              <a:buFont typeface="Times New Roman" panose="02020603050405020304" pitchFamily="18"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IN" sz="1600" b="1" dirty="0">
                <a:solidFill>
                  <a:srgbClr val="FF0000"/>
                </a:solidFill>
                <a:latin typeface="Times New Roman" panose="02020603050405020304" pitchFamily="18" charset="0"/>
                <a:cs typeface="Times New Roman" panose="02020603050405020304" pitchFamily="18" charset="0"/>
              </a:rPr>
              <a:t>Cluster 1  </a:t>
            </a:r>
            <a:r>
              <a:rPr lang="en-IN" sz="1600" dirty="0">
                <a:latin typeface="Times New Roman" panose="02020603050405020304" pitchFamily="18" charset="0"/>
                <a:cs typeface="Times New Roman" panose="02020603050405020304" pitchFamily="18" charset="0"/>
              </a:rPr>
              <a:t>is formed where we have availability less than 150 days and price ranges 0 to 400 dollars</a:t>
            </a:r>
          </a:p>
          <a:p>
            <a:pPr marL="285750" indent="-285750">
              <a:buFont typeface="Times New Roman" panose="02020603050405020304" pitchFamily="18"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IN" sz="1600" b="1" dirty="0">
                <a:solidFill>
                  <a:srgbClr val="00B0F0"/>
                </a:solidFill>
                <a:latin typeface="Times New Roman" panose="02020603050405020304" pitchFamily="18" charset="0"/>
                <a:cs typeface="Times New Roman" panose="02020603050405020304" pitchFamily="18" charset="0"/>
              </a:rPr>
              <a:t>Cluster 2 </a:t>
            </a:r>
            <a:r>
              <a:rPr lang="en-IN" sz="1600" dirty="0">
                <a:latin typeface="Times New Roman" panose="02020603050405020304" pitchFamily="18" charset="0"/>
                <a:cs typeface="Times New Roman" panose="02020603050405020304" pitchFamily="18" charset="0"/>
              </a:rPr>
              <a:t>is having all the availability and price ranges between 5000 to 10000 dollars</a:t>
            </a:r>
          </a:p>
          <a:p>
            <a:pPr marL="285750" indent="-285750">
              <a:buFont typeface="Times New Roman" panose="02020603050405020304" pitchFamily="18"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IN" sz="1600" b="1" dirty="0">
                <a:solidFill>
                  <a:srgbClr val="92D050"/>
                </a:solidFill>
                <a:latin typeface="Times New Roman" panose="02020603050405020304" pitchFamily="18" charset="0"/>
                <a:cs typeface="Times New Roman" panose="02020603050405020304" pitchFamily="18" charset="0"/>
              </a:rPr>
              <a:t>Cluster 3 </a:t>
            </a:r>
            <a:r>
              <a:rPr lang="en-IN" sz="1600" dirty="0">
                <a:latin typeface="Times New Roman" panose="02020603050405020304" pitchFamily="18" charset="0"/>
                <a:cs typeface="Times New Roman" panose="02020603050405020304" pitchFamily="18" charset="0"/>
              </a:rPr>
              <a:t>is having all the availability  and price ranges 400 to 1400 dollars</a:t>
            </a:r>
          </a:p>
          <a:p>
            <a:pPr marL="285750" indent="-285750">
              <a:buFont typeface="Times New Roman" panose="02020603050405020304" pitchFamily="18"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IN" sz="1600" b="1" dirty="0">
                <a:solidFill>
                  <a:srgbClr val="7030A0"/>
                </a:solidFill>
                <a:latin typeface="Times New Roman" panose="02020603050405020304" pitchFamily="18" charset="0"/>
                <a:cs typeface="Times New Roman" panose="02020603050405020304" pitchFamily="18" charset="0"/>
              </a:rPr>
              <a:t>Cluster 4 </a:t>
            </a:r>
            <a:r>
              <a:rPr lang="en-IN" sz="1600" dirty="0">
                <a:latin typeface="Times New Roman" panose="02020603050405020304" pitchFamily="18" charset="0"/>
                <a:cs typeface="Times New Roman" panose="02020603050405020304" pitchFamily="18" charset="0"/>
              </a:rPr>
              <a:t>is having availability more than 150 days and price ranges 0 to 400 dollars</a:t>
            </a:r>
          </a:p>
          <a:p>
            <a:pPr marL="285750" indent="-285750">
              <a:buFont typeface="Times New Roman" panose="02020603050405020304" pitchFamily="18"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IN" sz="1600" b="1" dirty="0">
                <a:solidFill>
                  <a:srgbClr val="FB8209"/>
                </a:solidFill>
                <a:latin typeface="Times New Roman" panose="02020603050405020304" pitchFamily="18" charset="0"/>
                <a:cs typeface="Times New Roman" panose="02020603050405020304" pitchFamily="18" charset="0"/>
              </a:rPr>
              <a:t>Cluster 5 </a:t>
            </a:r>
            <a:r>
              <a:rPr lang="en-IN" sz="1600" dirty="0">
                <a:latin typeface="Times New Roman" panose="02020603050405020304" pitchFamily="18" charset="0"/>
                <a:cs typeface="Times New Roman" panose="02020603050405020304" pitchFamily="18" charset="0"/>
              </a:rPr>
              <a:t>is having all the availability  and price ranges 1400 to 5000 dollars</a:t>
            </a:r>
          </a:p>
          <a:p>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641284C-3855-45D4-997C-A16C8B05A02B}"/>
              </a:ext>
            </a:extLst>
          </p:cNvPr>
          <p:cNvGrpSpPr/>
          <p:nvPr/>
        </p:nvGrpSpPr>
        <p:grpSpPr>
          <a:xfrm>
            <a:off x="669878" y="30727"/>
            <a:ext cx="947596" cy="1390457"/>
            <a:chOff x="1640271" y="1399086"/>
            <a:chExt cx="1646237" cy="2727326"/>
          </a:xfrm>
        </p:grpSpPr>
        <p:sp>
          <p:nvSpPr>
            <p:cNvPr id="6" name="Rectangle 2101">
              <a:extLst>
                <a:ext uri="{FF2B5EF4-FFF2-40B4-BE49-F238E27FC236}">
                  <a16:creationId xmlns:a16="http://schemas.microsoft.com/office/drawing/2014/main" id="{E9538A09-C99D-420A-8BEC-B285B8AF471F}"/>
                </a:ext>
              </a:extLst>
            </p:cNvPr>
            <p:cNvSpPr>
              <a:spLocks noChangeArrowheads="1"/>
            </p:cNvSpPr>
            <p:nvPr/>
          </p:nvSpPr>
          <p:spPr bwMode="auto">
            <a:xfrm>
              <a:off x="2449102" y="1399086"/>
              <a:ext cx="28575" cy="110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305">
              <a:extLst>
                <a:ext uri="{FF2B5EF4-FFF2-40B4-BE49-F238E27FC236}">
                  <a16:creationId xmlns:a16="http://schemas.microsoft.com/office/drawing/2014/main" id="{055D0FB3-A5FF-4506-9650-084FBE8E96E7}"/>
                </a:ext>
              </a:extLst>
            </p:cNvPr>
            <p:cNvSpPr>
              <a:spLocks/>
            </p:cNvSpPr>
            <p:nvPr/>
          </p:nvSpPr>
          <p:spPr bwMode="auto">
            <a:xfrm>
              <a:off x="2003808" y="2430962"/>
              <a:ext cx="939800"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3735">
              <a:extLst>
                <a:ext uri="{FF2B5EF4-FFF2-40B4-BE49-F238E27FC236}">
                  <a16:creationId xmlns:a16="http://schemas.microsoft.com/office/drawing/2014/main" id="{2495A88C-A605-4A2F-BD9F-D0A7C548E071}"/>
                </a:ext>
              </a:extLst>
            </p:cNvPr>
            <p:cNvSpPr>
              <a:spLocks noEditPoints="1"/>
            </p:cNvSpPr>
            <p:nvPr/>
          </p:nvSpPr>
          <p:spPr bwMode="auto">
            <a:xfrm>
              <a:off x="2000633" y="2430962"/>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3736">
              <a:extLst>
                <a:ext uri="{FF2B5EF4-FFF2-40B4-BE49-F238E27FC236}">
                  <a16:creationId xmlns:a16="http://schemas.microsoft.com/office/drawing/2014/main" id="{4232B85A-89CB-421F-9863-D57548C74582}"/>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3737">
              <a:extLst>
                <a:ext uri="{FF2B5EF4-FFF2-40B4-BE49-F238E27FC236}">
                  <a16:creationId xmlns:a16="http://schemas.microsoft.com/office/drawing/2014/main" id="{4D75B732-0A8F-4967-A310-760CF54684BF}"/>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738">
              <a:extLst>
                <a:ext uri="{FF2B5EF4-FFF2-40B4-BE49-F238E27FC236}">
                  <a16:creationId xmlns:a16="http://schemas.microsoft.com/office/drawing/2014/main" id="{9AFA0BFE-EDE7-4463-AE75-D86884AE4D56}"/>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739">
              <a:extLst>
                <a:ext uri="{FF2B5EF4-FFF2-40B4-BE49-F238E27FC236}">
                  <a16:creationId xmlns:a16="http://schemas.microsoft.com/office/drawing/2014/main" id="{7A3ABF16-2927-4E45-879B-BFBF9AA50A76}"/>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3740">
              <a:extLst>
                <a:ext uri="{FF2B5EF4-FFF2-40B4-BE49-F238E27FC236}">
                  <a16:creationId xmlns:a16="http://schemas.microsoft.com/office/drawing/2014/main" id="{DD2F6A99-4D97-4F0B-A2AD-FFD521293478}"/>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3741">
              <a:extLst>
                <a:ext uri="{FF2B5EF4-FFF2-40B4-BE49-F238E27FC236}">
                  <a16:creationId xmlns:a16="http://schemas.microsoft.com/office/drawing/2014/main" id="{507FAD74-6DD3-4706-AE43-DE1423E67599}"/>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3742">
              <a:extLst>
                <a:ext uri="{FF2B5EF4-FFF2-40B4-BE49-F238E27FC236}">
                  <a16:creationId xmlns:a16="http://schemas.microsoft.com/office/drawing/2014/main" id="{74CF45A9-87E9-4B14-86C1-AAE7C4160F3E}"/>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1D4D350-51D8-44EC-976C-0F686B9D532C}"/>
              </a:ext>
            </a:extLst>
          </p:cNvPr>
          <p:cNvGrpSpPr/>
          <p:nvPr/>
        </p:nvGrpSpPr>
        <p:grpSpPr>
          <a:xfrm>
            <a:off x="2282180" y="-122125"/>
            <a:ext cx="739234" cy="1173033"/>
            <a:chOff x="5272882" y="926805"/>
            <a:chExt cx="1646237" cy="2727326"/>
          </a:xfrm>
        </p:grpSpPr>
        <p:sp>
          <p:nvSpPr>
            <p:cNvPr id="17" name="Rectangle 2101">
              <a:extLst>
                <a:ext uri="{FF2B5EF4-FFF2-40B4-BE49-F238E27FC236}">
                  <a16:creationId xmlns:a16="http://schemas.microsoft.com/office/drawing/2014/main" id="{FDCDCCEC-6A76-4E53-991A-BF9E849203D9}"/>
                </a:ext>
              </a:extLst>
            </p:cNvPr>
            <p:cNvSpPr>
              <a:spLocks noChangeArrowheads="1"/>
            </p:cNvSpPr>
            <p:nvPr/>
          </p:nvSpPr>
          <p:spPr bwMode="auto">
            <a:xfrm>
              <a:off x="6081713" y="926805"/>
              <a:ext cx="28575" cy="110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305">
              <a:extLst>
                <a:ext uri="{FF2B5EF4-FFF2-40B4-BE49-F238E27FC236}">
                  <a16:creationId xmlns:a16="http://schemas.microsoft.com/office/drawing/2014/main" id="{B0135F38-F455-4622-8826-C703D86FD8B8}"/>
                </a:ext>
              </a:extLst>
            </p:cNvPr>
            <p:cNvSpPr>
              <a:spLocks/>
            </p:cNvSpPr>
            <p:nvPr/>
          </p:nvSpPr>
          <p:spPr bwMode="auto">
            <a:xfrm>
              <a:off x="5636419" y="1958681"/>
              <a:ext cx="939800"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735">
              <a:extLst>
                <a:ext uri="{FF2B5EF4-FFF2-40B4-BE49-F238E27FC236}">
                  <a16:creationId xmlns:a16="http://schemas.microsoft.com/office/drawing/2014/main" id="{A67EE923-2F12-4325-9A28-0E56B5C79F55}"/>
                </a:ext>
              </a:extLst>
            </p:cNvPr>
            <p:cNvSpPr>
              <a:spLocks noEditPoints="1"/>
            </p:cNvSpPr>
            <p:nvPr/>
          </p:nvSpPr>
          <p:spPr bwMode="auto">
            <a:xfrm>
              <a:off x="5633244" y="1958681"/>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3736">
              <a:extLst>
                <a:ext uri="{FF2B5EF4-FFF2-40B4-BE49-F238E27FC236}">
                  <a16:creationId xmlns:a16="http://schemas.microsoft.com/office/drawing/2014/main" id="{B884CB2F-6E04-442A-8558-B55E86D683C6}"/>
                </a:ext>
              </a:extLst>
            </p:cNvPr>
            <p:cNvSpPr>
              <a:spLocks/>
            </p:cNvSpPr>
            <p:nvPr/>
          </p:nvSpPr>
          <p:spPr bwMode="auto">
            <a:xfrm>
              <a:off x="6649244" y="2892131"/>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737">
              <a:extLst>
                <a:ext uri="{FF2B5EF4-FFF2-40B4-BE49-F238E27FC236}">
                  <a16:creationId xmlns:a16="http://schemas.microsoft.com/office/drawing/2014/main" id="{8DD5DA62-AA19-4D78-920D-707895423F37}"/>
                </a:ext>
              </a:extLst>
            </p:cNvPr>
            <p:cNvSpPr>
              <a:spLocks/>
            </p:cNvSpPr>
            <p:nvPr/>
          </p:nvSpPr>
          <p:spPr bwMode="auto">
            <a:xfrm>
              <a:off x="6020594" y="3392193"/>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3738">
              <a:extLst>
                <a:ext uri="{FF2B5EF4-FFF2-40B4-BE49-F238E27FC236}">
                  <a16:creationId xmlns:a16="http://schemas.microsoft.com/office/drawing/2014/main" id="{5F9E0084-6567-40F5-BAB5-B364F2FBD2EB}"/>
                </a:ext>
              </a:extLst>
            </p:cNvPr>
            <p:cNvSpPr>
              <a:spLocks/>
            </p:cNvSpPr>
            <p:nvPr/>
          </p:nvSpPr>
          <p:spPr bwMode="auto">
            <a:xfrm>
              <a:off x="5272882" y="2858793"/>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3739">
              <a:extLst>
                <a:ext uri="{FF2B5EF4-FFF2-40B4-BE49-F238E27FC236}">
                  <a16:creationId xmlns:a16="http://schemas.microsoft.com/office/drawing/2014/main" id="{AC450845-4BCE-4E78-ADAE-91A353E94039}"/>
                </a:ext>
              </a:extLst>
            </p:cNvPr>
            <p:cNvSpPr>
              <a:spLocks/>
            </p:cNvSpPr>
            <p:nvPr/>
          </p:nvSpPr>
          <p:spPr bwMode="auto">
            <a:xfrm>
              <a:off x="5430044" y="2323806"/>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740">
              <a:extLst>
                <a:ext uri="{FF2B5EF4-FFF2-40B4-BE49-F238E27FC236}">
                  <a16:creationId xmlns:a16="http://schemas.microsoft.com/office/drawing/2014/main" id="{A05E20FC-BCC0-4D44-9927-2EE70387F2BE}"/>
                </a:ext>
              </a:extLst>
            </p:cNvPr>
            <p:cNvSpPr>
              <a:spLocks/>
            </p:cNvSpPr>
            <p:nvPr/>
          </p:nvSpPr>
          <p:spPr bwMode="auto">
            <a:xfrm>
              <a:off x="6530182" y="2323806"/>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741">
              <a:extLst>
                <a:ext uri="{FF2B5EF4-FFF2-40B4-BE49-F238E27FC236}">
                  <a16:creationId xmlns:a16="http://schemas.microsoft.com/office/drawing/2014/main" id="{A2345791-4960-4C3A-9281-D838A92387FC}"/>
                </a:ext>
              </a:extLst>
            </p:cNvPr>
            <p:cNvSpPr>
              <a:spLocks/>
            </p:cNvSpPr>
            <p:nvPr/>
          </p:nvSpPr>
          <p:spPr bwMode="auto">
            <a:xfrm>
              <a:off x="5476082" y="3277893"/>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742">
              <a:extLst>
                <a:ext uri="{FF2B5EF4-FFF2-40B4-BE49-F238E27FC236}">
                  <a16:creationId xmlns:a16="http://schemas.microsoft.com/office/drawing/2014/main" id="{3E1D7958-8FAD-43A4-AD90-900C402A1414}"/>
                </a:ext>
              </a:extLst>
            </p:cNvPr>
            <p:cNvSpPr>
              <a:spLocks/>
            </p:cNvSpPr>
            <p:nvPr/>
          </p:nvSpPr>
          <p:spPr bwMode="auto">
            <a:xfrm>
              <a:off x="6480969" y="3277893"/>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FED233B-E021-4143-9E69-1BFF0BD8C367}"/>
              </a:ext>
            </a:extLst>
          </p:cNvPr>
          <p:cNvGrpSpPr/>
          <p:nvPr/>
        </p:nvGrpSpPr>
        <p:grpSpPr>
          <a:xfrm>
            <a:off x="3426263" y="0"/>
            <a:ext cx="933942" cy="1761751"/>
            <a:chOff x="8905493" y="0"/>
            <a:chExt cx="1646237" cy="3524749"/>
          </a:xfrm>
        </p:grpSpPr>
        <p:sp>
          <p:nvSpPr>
            <p:cNvPr id="28" name="Rectangle 2101">
              <a:extLst>
                <a:ext uri="{FF2B5EF4-FFF2-40B4-BE49-F238E27FC236}">
                  <a16:creationId xmlns:a16="http://schemas.microsoft.com/office/drawing/2014/main" id="{8B75607C-1744-4AD3-A2BF-18281BD7BAFC}"/>
                </a:ext>
              </a:extLst>
            </p:cNvPr>
            <p:cNvSpPr>
              <a:spLocks noChangeArrowheads="1"/>
            </p:cNvSpPr>
            <p:nvPr/>
          </p:nvSpPr>
          <p:spPr bwMode="auto">
            <a:xfrm>
              <a:off x="9714324" y="0"/>
              <a:ext cx="28575" cy="2011680"/>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05">
              <a:extLst>
                <a:ext uri="{FF2B5EF4-FFF2-40B4-BE49-F238E27FC236}">
                  <a16:creationId xmlns:a16="http://schemas.microsoft.com/office/drawing/2014/main" id="{CB69F56E-8452-4605-97A0-C21DE4E126CD}"/>
                </a:ext>
              </a:extLst>
            </p:cNvPr>
            <p:cNvSpPr>
              <a:spLocks/>
            </p:cNvSpPr>
            <p:nvPr/>
          </p:nvSpPr>
          <p:spPr bwMode="auto">
            <a:xfrm>
              <a:off x="9269030" y="1829299"/>
              <a:ext cx="939800"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735">
              <a:extLst>
                <a:ext uri="{FF2B5EF4-FFF2-40B4-BE49-F238E27FC236}">
                  <a16:creationId xmlns:a16="http://schemas.microsoft.com/office/drawing/2014/main" id="{9D57FF48-5201-4E9F-AEBC-644BA43A1559}"/>
                </a:ext>
              </a:extLst>
            </p:cNvPr>
            <p:cNvSpPr>
              <a:spLocks noEditPoints="1"/>
            </p:cNvSpPr>
            <p:nvPr/>
          </p:nvSpPr>
          <p:spPr bwMode="auto">
            <a:xfrm>
              <a:off x="9265855" y="1829299"/>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736">
              <a:extLst>
                <a:ext uri="{FF2B5EF4-FFF2-40B4-BE49-F238E27FC236}">
                  <a16:creationId xmlns:a16="http://schemas.microsoft.com/office/drawing/2014/main" id="{BA417A8D-B96F-4F18-A36D-10C23BD8FFF4}"/>
                </a:ext>
              </a:extLst>
            </p:cNvPr>
            <p:cNvSpPr>
              <a:spLocks/>
            </p:cNvSpPr>
            <p:nvPr/>
          </p:nvSpPr>
          <p:spPr bwMode="auto">
            <a:xfrm>
              <a:off x="10281855" y="2762749"/>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737">
              <a:extLst>
                <a:ext uri="{FF2B5EF4-FFF2-40B4-BE49-F238E27FC236}">
                  <a16:creationId xmlns:a16="http://schemas.microsoft.com/office/drawing/2014/main" id="{14D06441-E4AF-4170-A892-D47D1D369820}"/>
                </a:ext>
              </a:extLst>
            </p:cNvPr>
            <p:cNvSpPr>
              <a:spLocks/>
            </p:cNvSpPr>
            <p:nvPr/>
          </p:nvSpPr>
          <p:spPr bwMode="auto">
            <a:xfrm>
              <a:off x="9653205" y="3262811"/>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738">
              <a:extLst>
                <a:ext uri="{FF2B5EF4-FFF2-40B4-BE49-F238E27FC236}">
                  <a16:creationId xmlns:a16="http://schemas.microsoft.com/office/drawing/2014/main" id="{9C66323A-0C45-4793-BC7D-F94064D48DE1}"/>
                </a:ext>
              </a:extLst>
            </p:cNvPr>
            <p:cNvSpPr>
              <a:spLocks/>
            </p:cNvSpPr>
            <p:nvPr/>
          </p:nvSpPr>
          <p:spPr bwMode="auto">
            <a:xfrm>
              <a:off x="8905493" y="2729411"/>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739">
              <a:extLst>
                <a:ext uri="{FF2B5EF4-FFF2-40B4-BE49-F238E27FC236}">
                  <a16:creationId xmlns:a16="http://schemas.microsoft.com/office/drawing/2014/main" id="{ECFACB74-2152-40DB-B9EC-FFA40130A28C}"/>
                </a:ext>
              </a:extLst>
            </p:cNvPr>
            <p:cNvSpPr>
              <a:spLocks/>
            </p:cNvSpPr>
            <p:nvPr/>
          </p:nvSpPr>
          <p:spPr bwMode="auto">
            <a:xfrm>
              <a:off x="9062655" y="2194424"/>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740">
              <a:extLst>
                <a:ext uri="{FF2B5EF4-FFF2-40B4-BE49-F238E27FC236}">
                  <a16:creationId xmlns:a16="http://schemas.microsoft.com/office/drawing/2014/main" id="{24DF8F69-8BDE-406F-9BCE-4EE0F55EFE52}"/>
                </a:ext>
              </a:extLst>
            </p:cNvPr>
            <p:cNvSpPr>
              <a:spLocks/>
            </p:cNvSpPr>
            <p:nvPr/>
          </p:nvSpPr>
          <p:spPr bwMode="auto">
            <a:xfrm>
              <a:off x="10162793" y="2194424"/>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41">
              <a:extLst>
                <a:ext uri="{FF2B5EF4-FFF2-40B4-BE49-F238E27FC236}">
                  <a16:creationId xmlns:a16="http://schemas.microsoft.com/office/drawing/2014/main" id="{02CA3E98-84DF-493C-AFF0-E627B1D5505A}"/>
                </a:ext>
              </a:extLst>
            </p:cNvPr>
            <p:cNvSpPr>
              <a:spLocks/>
            </p:cNvSpPr>
            <p:nvPr/>
          </p:nvSpPr>
          <p:spPr bwMode="auto">
            <a:xfrm>
              <a:off x="9108693" y="3148511"/>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42">
              <a:extLst>
                <a:ext uri="{FF2B5EF4-FFF2-40B4-BE49-F238E27FC236}">
                  <a16:creationId xmlns:a16="http://schemas.microsoft.com/office/drawing/2014/main" id="{A663EDBE-A7F5-47D3-91BE-0B0AFC5E9EF7}"/>
                </a:ext>
              </a:extLst>
            </p:cNvPr>
            <p:cNvSpPr>
              <a:spLocks/>
            </p:cNvSpPr>
            <p:nvPr/>
          </p:nvSpPr>
          <p:spPr bwMode="auto">
            <a:xfrm>
              <a:off x="10113580" y="3148511"/>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376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C9B87CB-3EE0-4C51-8034-84C372AD52B0}"/>
              </a:ext>
            </a:extLst>
          </p:cNvPr>
          <p:cNvGraphicFramePr>
            <a:graphicFrameLocks noGrp="1"/>
          </p:cNvGraphicFramePr>
          <p:nvPr>
            <p:extLst>
              <p:ext uri="{D42A27DB-BD31-4B8C-83A1-F6EECF244321}">
                <p14:modId xmlns:p14="http://schemas.microsoft.com/office/powerpoint/2010/main" val="2975461291"/>
              </p:ext>
            </p:extLst>
          </p:nvPr>
        </p:nvGraphicFramePr>
        <p:xfrm>
          <a:off x="2840854" y="2056439"/>
          <a:ext cx="6212742" cy="4437930"/>
        </p:xfrm>
        <a:graphic>
          <a:graphicData uri="http://schemas.openxmlformats.org/drawingml/2006/table">
            <a:tbl>
              <a:tblPr/>
              <a:tblGrid>
                <a:gridCol w="1728448">
                  <a:extLst>
                    <a:ext uri="{9D8B030D-6E8A-4147-A177-3AD203B41FA5}">
                      <a16:colId xmlns:a16="http://schemas.microsoft.com/office/drawing/2014/main" val="649949590"/>
                    </a:ext>
                  </a:extLst>
                </a:gridCol>
                <a:gridCol w="419949">
                  <a:extLst>
                    <a:ext uri="{9D8B030D-6E8A-4147-A177-3AD203B41FA5}">
                      <a16:colId xmlns:a16="http://schemas.microsoft.com/office/drawing/2014/main" val="628998873"/>
                    </a:ext>
                  </a:extLst>
                </a:gridCol>
                <a:gridCol w="776669">
                  <a:extLst>
                    <a:ext uri="{9D8B030D-6E8A-4147-A177-3AD203B41FA5}">
                      <a16:colId xmlns:a16="http://schemas.microsoft.com/office/drawing/2014/main" val="813116931"/>
                    </a:ext>
                  </a:extLst>
                </a:gridCol>
                <a:gridCol w="821919">
                  <a:extLst>
                    <a:ext uri="{9D8B030D-6E8A-4147-A177-3AD203B41FA5}">
                      <a16:colId xmlns:a16="http://schemas.microsoft.com/office/drawing/2014/main" val="828043263"/>
                    </a:ext>
                  </a:extLst>
                </a:gridCol>
                <a:gridCol w="836039">
                  <a:extLst>
                    <a:ext uri="{9D8B030D-6E8A-4147-A177-3AD203B41FA5}">
                      <a16:colId xmlns:a16="http://schemas.microsoft.com/office/drawing/2014/main" val="3926273539"/>
                    </a:ext>
                  </a:extLst>
                </a:gridCol>
                <a:gridCol w="807799">
                  <a:extLst>
                    <a:ext uri="{9D8B030D-6E8A-4147-A177-3AD203B41FA5}">
                      <a16:colId xmlns:a16="http://schemas.microsoft.com/office/drawing/2014/main" val="1330132554"/>
                    </a:ext>
                  </a:extLst>
                </a:gridCol>
                <a:gridCol w="821919">
                  <a:extLst>
                    <a:ext uri="{9D8B030D-6E8A-4147-A177-3AD203B41FA5}">
                      <a16:colId xmlns:a16="http://schemas.microsoft.com/office/drawing/2014/main" val="3735612533"/>
                    </a:ext>
                  </a:extLst>
                </a:gridCol>
              </a:tblGrid>
              <a:tr h="260634">
                <a:tc>
                  <a:txBody>
                    <a:bodyPr/>
                    <a:lstStyle/>
                    <a:p>
                      <a:pPr algn="l" fontAlgn="b"/>
                      <a:r>
                        <a:rPr lang="en-IN" sz="1000" b="0" i="0" u="none" strike="noStrike">
                          <a:solidFill>
                            <a:srgbClr val="000000"/>
                          </a:solidFill>
                          <a:effectLst/>
                          <a:latin typeface="Calibri" panose="020F0502020204030204" pitchFamily="34" charset="0"/>
                        </a:rPr>
                        <a:t> </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 </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000" b="1" i="0" u="none" strike="noStrike" dirty="0">
                          <a:solidFill>
                            <a:srgbClr val="000000"/>
                          </a:solidFill>
                          <a:effectLst/>
                          <a:latin typeface="Calibri" panose="020F0502020204030204" pitchFamily="34" charset="0"/>
                        </a:rPr>
                        <a:t>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000" b="1" i="0" u="none" strike="noStrike">
                          <a:solidFill>
                            <a:srgbClr val="000000"/>
                          </a:solidFill>
                          <a:effectLst/>
                          <a:latin typeface="Calibri" panose="020F0502020204030204" pitchFamily="34" charset="0"/>
                        </a:rPr>
                        <a:t>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000" b="1" i="0" u="none" strike="noStrike" dirty="0">
                          <a:solidFill>
                            <a:srgbClr val="000000"/>
                          </a:solidFill>
                          <a:effectLst/>
                          <a:latin typeface="Calibri" panose="020F0502020204030204" pitchFamily="34" charset="0"/>
                        </a:rPr>
                        <a:t>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000" b="1" i="0" u="none" strike="noStrike" dirty="0">
                          <a:solidFill>
                            <a:srgbClr val="000000"/>
                          </a:solidFill>
                          <a:effectLst/>
                          <a:latin typeface="Calibri" panose="020F0502020204030204" pitchFamily="34" charset="0"/>
                        </a:rPr>
                        <a:t>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IN" sz="1000" b="1" i="0" u="none" strike="noStrike" dirty="0">
                          <a:solidFill>
                            <a:srgbClr val="000000"/>
                          </a:solidFill>
                          <a:effectLst/>
                          <a:latin typeface="Calibri" panose="020F0502020204030204" pitchFamily="34" charset="0"/>
                        </a:rPr>
                        <a:t>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056682952"/>
                  </a:ext>
                </a:extLst>
              </a:tr>
              <a:tr h="174054">
                <a:tc rowSpan="8">
                  <a:txBody>
                    <a:bodyPr/>
                    <a:lstStyle/>
                    <a:p>
                      <a:pPr algn="ctr" fontAlgn="ctr"/>
                      <a:r>
                        <a:rPr lang="en-IN" sz="1000" b="0" i="0" u="none" strike="noStrike">
                          <a:solidFill>
                            <a:srgbClr val="000000"/>
                          </a:solidFill>
                          <a:effectLst/>
                          <a:latin typeface="Calibri" panose="020F0502020204030204" pitchFamily="34" charset="0"/>
                        </a:rPr>
                        <a:t>latitude</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000" b="0" i="0" u="none" strike="noStrike">
                          <a:solidFill>
                            <a:srgbClr val="000000"/>
                          </a:solidFill>
                          <a:effectLst/>
                          <a:latin typeface="Calibri" panose="020F0502020204030204" pitchFamily="34" charset="0"/>
                        </a:rPr>
                        <a:t>count</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30832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26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2771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15118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122157"/>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mean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40.72902245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40.72987308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40.73615508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40.7274414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40.73252568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68629"/>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std</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0.053798454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0.044031122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0.03888035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0.05831602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0.047306644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014568"/>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min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40.50943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40.63952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40.53076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40.49979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40.57645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2426510"/>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40.69067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40.699695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40.715795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40.6866325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40.71692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9884262"/>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50%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40.721515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40.72195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40.73795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40.723285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40.736115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6344659"/>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40.7635425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40.768205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40.761125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40.76313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40.76051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448401"/>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max</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40.90734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40.82511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40.89338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40.91306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40.88671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574879"/>
                  </a:ext>
                </a:extLst>
              </a:tr>
              <a:tr h="174054">
                <a:tc rowSpan="8">
                  <a:txBody>
                    <a:bodyPr/>
                    <a:lstStyle/>
                    <a:p>
                      <a:pPr algn="ctr" fontAlgn="ctr"/>
                      <a:r>
                        <a:rPr lang="en-IN" sz="1000" b="0" i="0" u="none" strike="noStrike">
                          <a:solidFill>
                            <a:srgbClr val="000000"/>
                          </a:solidFill>
                          <a:effectLst/>
                          <a:latin typeface="Calibri" panose="020F0502020204030204" pitchFamily="34" charset="0"/>
                        </a:rPr>
                        <a:t>longitude</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000" b="0" i="0" u="none" strike="noStrike">
                          <a:solidFill>
                            <a:srgbClr val="000000"/>
                          </a:solidFill>
                          <a:effectLst/>
                          <a:latin typeface="Calibri" panose="020F0502020204030204" pitchFamily="34" charset="0"/>
                        </a:rPr>
                        <a:t>count</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30832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2771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15118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574094"/>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mean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-73.95300702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-73.97362808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-73.97452523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-73.94610103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-73.97528196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282779"/>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std</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0.041392961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0.041383372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0.034175156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0.055045767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0.037202553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2182305"/>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min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-74.24442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-74.0973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-74.20295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-74.24285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-74.02884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3139288"/>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-73.98151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-73.9951625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-73.99467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-73.98289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-73.9983975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036003"/>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50%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-73.95511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-73.981075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-73.98137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-73.952315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-73.98275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790600"/>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-73.93803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-73.9538525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-73.962275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-73.92568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-73.96408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8617948"/>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max</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-73.71795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-73.88128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-73.73874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-73.71299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-73.77069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245524"/>
                  </a:ext>
                </a:extLst>
              </a:tr>
              <a:tr h="174054">
                <a:tc rowSpan="8">
                  <a:txBody>
                    <a:bodyPr/>
                    <a:lstStyle/>
                    <a:p>
                      <a:pPr algn="ctr" fontAlgn="ctr"/>
                      <a:r>
                        <a:rPr lang="en-IN" sz="1000" b="0" i="0" u="none" strike="noStrike" dirty="0">
                          <a:solidFill>
                            <a:srgbClr val="000000"/>
                          </a:solidFill>
                          <a:effectLst/>
                          <a:latin typeface="Calibri" panose="020F0502020204030204" pitchFamily="34" charset="0"/>
                        </a:rPr>
                        <a:t>price</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IN" sz="1000" b="0" i="0" u="none" strike="noStrike">
                          <a:solidFill>
                            <a:srgbClr val="000000"/>
                          </a:solidFill>
                          <a:effectLst/>
                          <a:latin typeface="Calibri" panose="020F0502020204030204" pitchFamily="34" charset="0"/>
                        </a:rPr>
                        <a:t>count</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30832</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2771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15118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148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9836083"/>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mean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115.9383108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7087.269231</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515.6062793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128.8053314</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2245.777027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268537"/>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std</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64.73356263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1916.54125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198.0064228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75.04495713</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787.800916</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534946"/>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min</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5000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1395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0347962"/>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25%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5137.5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378.5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68</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1599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910369"/>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50%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6500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450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110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2000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879699"/>
                  </a:ext>
                </a:extLst>
              </a:tr>
              <a:tr h="174054">
                <a:tc vMerge="1">
                  <a:txBody>
                    <a:bodyPr/>
                    <a:lstStyle/>
                    <a:p>
                      <a:endParaRPr lang="en-IN"/>
                    </a:p>
                  </a:txBody>
                  <a:tcPr/>
                </a:tc>
                <a:tc>
                  <a:txBody>
                    <a:bodyPr/>
                    <a:lstStyle/>
                    <a:p>
                      <a:pPr algn="r" fontAlgn="b"/>
                      <a:r>
                        <a:rPr lang="en-IN" sz="1000" b="0" i="0" u="none" strike="noStrike">
                          <a:solidFill>
                            <a:srgbClr val="000000"/>
                          </a:solidFill>
                          <a:effectLst/>
                          <a:latin typeface="Calibri" panose="020F0502020204030204" pitchFamily="34" charset="0"/>
                        </a:rPr>
                        <a:t>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150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8375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599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177</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2606.5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2958678"/>
                  </a:ext>
                </a:extLst>
              </a:tr>
              <a:tr h="174054">
                <a:tc vMerge="1">
                  <a:txBody>
                    <a:bodyPr/>
                    <a:lstStyle/>
                    <a:p>
                      <a:endParaRPr lang="en-IN"/>
                    </a:p>
                  </a:txBody>
                  <a:tcPr/>
                </a:tc>
                <a:tc>
                  <a:txBody>
                    <a:bodyPr/>
                    <a:lstStyle/>
                    <a:p>
                      <a:pPr algn="l" fontAlgn="b"/>
                      <a:r>
                        <a:rPr lang="en-IN" sz="1000" b="0" i="0" u="none" strike="noStrike">
                          <a:solidFill>
                            <a:srgbClr val="000000"/>
                          </a:solidFill>
                          <a:effectLst/>
                          <a:latin typeface="Calibri" panose="020F0502020204030204" pitchFamily="34" charset="0"/>
                        </a:rPr>
                        <a:t>max</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345</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10000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1369</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a:solidFill>
                            <a:srgbClr val="000000"/>
                          </a:solidFill>
                          <a:effectLst/>
                          <a:latin typeface="Calibri" panose="020F0502020204030204" pitchFamily="34" charset="0"/>
                        </a:rPr>
                        <a:t>370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00" b="0" i="0" u="none" strike="noStrike" dirty="0">
                          <a:solidFill>
                            <a:srgbClr val="000000"/>
                          </a:solidFill>
                          <a:effectLst/>
                          <a:latin typeface="Calibri" panose="020F0502020204030204" pitchFamily="34" charset="0"/>
                        </a:rPr>
                        <a:t>4500</a:t>
                      </a:r>
                    </a:p>
                  </a:txBody>
                  <a:tcPr marL="7252" marR="7252" marT="72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2429152"/>
                  </a:ext>
                </a:extLst>
              </a:tr>
            </a:tbl>
          </a:graphicData>
        </a:graphic>
      </p:graphicFrame>
      <p:pic>
        <p:nvPicPr>
          <p:cNvPr id="5" name="Picture 4">
            <a:extLst>
              <a:ext uri="{FF2B5EF4-FFF2-40B4-BE49-F238E27FC236}">
                <a16:creationId xmlns:a16="http://schemas.microsoft.com/office/drawing/2014/main" id="{C1D804C5-FA97-49D9-BE96-F0ADC8012981}"/>
              </a:ext>
            </a:extLst>
          </p:cNvPr>
          <p:cNvPicPr>
            <a:picLocks noChangeAspect="1"/>
          </p:cNvPicPr>
          <p:nvPr/>
        </p:nvPicPr>
        <p:blipFill rotWithShape="1">
          <a:blip r:embed="rId2"/>
          <a:srcRect l="19515" t="32751" r="15461" b="60129"/>
          <a:stretch/>
        </p:blipFill>
        <p:spPr>
          <a:xfrm>
            <a:off x="301842" y="192760"/>
            <a:ext cx="11716805" cy="721640"/>
          </a:xfrm>
          <a:prstGeom prst="rect">
            <a:avLst/>
          </a:prstGeom>
        </p:spPr>
      </p:pic>
      <p:pic>
        <p:nvPicPr>
          <p:cNvPr id="6" name="Picture 5">
            <a:extLst>
              <a:ext uri="{FF2B5EF4-FFF2-40B4-BE49-F238E27FC236}">
                <a16:creationId xmlns:a16="http://schemas.microsoft.com/office/drawing/2014/main" id="{815AF3CD-DF7F-4310-B991-6B2DE830FFBB}"/>
              </a:ext>
            </a:extLst>
          </p:cNvPr>
          <p:cNvPicPr>
            <a:picLocks noChangeAspect="1"/>
          </p:cNvPicPr>
          <p:nvPr/>
        </p:nvPicPr>
        <p:blipFill rotWithShape="1">
          <a:blip r:embed="rId3"/>
          <a:srcRect l="15364" t="41036" r="47573" b="50938"/>
          <a:stretch/>
        </p:blipFill>
        <p:spPr>
          <a:xfrm>
            <a:off x="2831976" y="1120160"/>
            <a:ext cx="5924416" cy="721640"/>
          </a:xfrm>
          <a:prstGeom prst="rect">
            <a:avLst/>
          </a:prstGeom>
        </p:spPr>
      </p:pic>
      <p:sp>
        <p:nvSpPr>
          <p:cNvPr id="7" name="TextBox 6">
            <a:extLst>
              <a:ext uri="{FF2B5EF4-FFF2-40B4-BE49-F238E27FC236}">
                <a16:creationId xmlns:a16="http://schemas.microsoft.com/office/drawing/2014/main" id="{FBE777C4-C20E-436D-89E5-D9F91BAC67E1}"/>
              </a:ext>
            </a:extLst>
          </p:cNvPr>
          <p:cNvSpPr txBox="1"/>
          <p:nvPr/>
        </p:nvSpPr>
        <p:spPr>
          <a:xfrm>
            <a:off x="9836458" y="6231575"/>
            <a:ext cx="1669047" cy="253916"/>
          </a:xfrm>
          <a:prstGeom prst="rect">
            <a:avLst/>
          </a:prstGeom>
          <a:noFill/>
        </p:spPr>
        <p:txBody>
          <a:bodyPr wrap="none" rtlCol="0">
            <a:spAutoFit/>
          </a:bodyPr>
          <a:lstStyle/>
          <a:p>
            <a:r>
              <a:rPr lang="en-IN" sz="1050" dirty="0"/>
              <a:t>(Half the table only pasted)</a:t>
            </a:r>
          </a:p>
        </p:txBody>
      </p:sp>
    </p:spTree>
    <p:extLst>
      <p:ext uri="{BB962C8B-B14F-4D97-AF65-F5344CB8AC3E}">
        <p14:creationId xmlns:p14="http://schemas.microsoft.com/office/powerpoint/2010/main" val="3621828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700"/>
        <p:cNvGrpSpPr/>
        <p:nvPr/>
      </p:nvGrpSpPr>
      <p:grpSpPr>
        <a:xfrm>
          <a:off x="0" y="0"/>
          <a:ext cx="0" cy="0"/>
          <a:chOff x="0" y="0"/>
          <a:chExt cx="0" cy="0"/>
        </a:xfrm>
      </p:grpSpPr>
      <p:sp>
        <p:nvSpPr>
          <p:cNvPr id="130" name="Freeform: Shape 12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Shape 13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1" name="Google Shape;701;p24"/>
          <p:cNvSpPr txBox="1">
            <a:spLocks noGrp="1"/>
          </p:cNvSpPr>
          <p:nvPr>
            <p:ph type="ctrTitle"/>
          </p:nvPr>
        </p:nvSpPr>
        <p:spPr>
          <a:xfrm>
            <a:off x="2555631" y="1441938"/>
            <a:ext cx="7080738" cy="3974124"/>
          </a:xfrm>
          <a:prstGeom prst="rect">
            <a:avLst/>
          </a:prstGeom>
        </p:spPr>
        <p:txBody>
          <a:bodyPr spcFirstLastPara="1" vert="horz" lIns="91440" tIns="45720" rIns="91440" bIns="45720" rtlCol="0" anchor="ctr" anchorCtr="0">
            <a:normAutofit/>
          </a:bodyPr>
          <a:lstStyle/>
          <a:p>
            <a:pPr>
              <a:spcBef>
                <a:spcPct val="0"/>
              </a:spcBef>
            </a:pPr>
            <a:r>
              <a:rPr lang="en-US" sz="5400">
                <a:solidFill>
                  <a:schemeClr val="bg1">
                    <a:lumMod val="95000"/>
                    <a:lumOff val="5000"/>
                  </a:schemeClr>
                </a:solidFill>
                <a:latin typeface="+mj-lt"/>
                <a:ea typeface="+mj-ea"/>
                <a:cs typeface="+mj-cs"/>
              </a:rPr>
              <a:t>THANKS!</a:t>
            </a: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1C439E5-AB03-4A7D-864B-6B2E529E2D0D}"/>
              </a:ext>
            </a:extLst>
          </p:cNvPr>
          <p:cNvSpPr/>
          <p:nvPr/>
        </p:nvSpPr>
        <p:spPr>
          <a:xfrm>
            <a:off x="-1" y="1"/>
            <a:ext cx="2307937" cy="488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9785635" y="2617255"/>
            <a:ext cx="1482593" cy="13820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nvGrpSpPr>
          <p:cNvPr id="3" name="Group 2"/>
          <p:cNvGrpSpPr/>
          <p:nvPr/>
        </p:nvGrpSpPr>
        <p:grpSpPr>
          <a:xfrm>
            <a:off x="8304449" y="2617255"/>
            <a:ext cx="1529238" cy="1382027"/>
            <a:chOff x="1038692" y="2521527"/>
            <a:chExt cx="1619883" cy="1463946"/>
          </a:xfrm>
          <a:solidFill>
            <a:schemeClr val="accent5">
              <a:lumMod val="50000"/>
            </a:schemeClr>
          </a:solidFill>
        </p:grpSpPr>
        <p:sp>
          <p:nvSpPr>
            <p:cNvPr id="4" name="Rectangle 3"/>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F33745"/>
                </a:solidFill>
              </a:endParaRPr>
            </a:p>
          </p:txBody>
        </p:sp>
        <p:sp>
          <p:nvSpPr>
            <p:cNvPr id="5" name="Rectangle 4"/>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822132" y="2617255"/>
            <a:ext cx="1529238" cy="1382027"/>
            <a:chOff x="1038692" y="2521527"/>
            <a:chExt cx="1619883" cy="1463946"/>
          </a:xfrm>
          <a:solidFill>
            <a:srgbClr val="25AB7E"/>
          </a:solidFill>
        </p:grpSpPr>
        <p:sp>
          <p:nvSpPr>
            <p:cNvPr id="7" name="Rectangle 6"/>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F33745"/>
                </a:solidFill>
              </a:endParaRPr>
            </a:p>
          </p:txBody>
        </p:sp>
        <p:sp>
          <p:nvSpPr>
            <p:cNvPr id="8" name="Rectangle 7"/>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341221" y="2617255"/>
            <a:ext cx="1529238" cy="1382027"/>
            <a:chOff x="1038692" y="2521527"/>
            <a:chExt cx="1619883" cy="1463946"/>
          </a:xfrm>
          <a:solidFill>
            <a:schemeClr val="accent6">
              <a:lumMod val="60000"/>
              <a:lumOff val="40000"/>
            </a:schemeClr>
          </a:solidFill>
        </p:grpSpPr>
        <p:sp>
          <p:nvSpPr>
            <p:cNvPr id="10" name="Rectangle 9"/>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F33745"/>
                </a:solidFill>
              </a:endParaRPr>
            </a:p>
          </p:txBody>
        </p:sp>
        <p:sp>
          <p:nvSpPr>
            <p:cNvPr id="11" name="Rectangle 10"/>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858599" y="2617255"/>
            <a:ext cx="1529238" cy="1382027"/>
            <a:chOff x="1038692" y="2521527"/>
            <a:chExt cx="1619883" cy="1463946"/>
          </a:xfrm>
          <a:solidFill>
            <a:srgbClr val="FFC000"/>
          </a:solidFill>
        </p:grpSpPr>
        <p:sp>
          <p:nvSpPr>
            <p:cNvPr id="13" name="Rectangle 12"/>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14" name="Rectangle 13"/>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76282" y="2617255"/>
            <a:ext cx="1529238" cy="1382027"/>
            <a:chOff x="1038692" y="2521527"/>
            <a:chExt cx="1619883" cy="1463946"/>
          </a:xfrm>
          <a:solidFill>
            <a:srgbClr val="CB2807"/>
          </a:solidFill>
        </p:grpSpPr>
        <p:sp>
          <p:nvSpPr>
            <p:cNvPr id="16" name="Rectangle 15"/>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17" name="Rectangle 16"/>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895372" y="2617255"/>
            <a:ext cx="1529238" cy="1382027"/>
            <a:chOff x="1038692" y="2521527"/>
            <a:chExt cx="1619883" cy="1463946"/>
          </a:xfrm>
          <a:solidFill>
            <a:srgbClr val="492D7B"/>
          </a:solidFill>
        </p:grpSpPr>
        <p:sp>
          <p:nvSpPr>
            <p:cNvPr id="19" name="Rectangle 18"/>
            <p:cNvSpPr/>
            <p:nvPr/>
          </p:nvSpPr>
          <p:spPr>
            <a:xfrm>
              <a:off x="1038692" y="2521527"/>
              <a:ext cx="1570473" cy="14639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20" name="Rectangle 19"/>
            <p:cNvSpPr/>
            <p:nvPr/>
          </p:nvSpPr>
          <p:spPr>
            <a:xfrm rot="2700000">
              <a:off x="2411397" y="3129911"/>
              <a:ext cx="247178" cy="2471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32"/>
          <p:cNvSpPr txBox="1">
            <a:spLocks/>
          </p:cNvSpPr>
          <p:nvPr/>
        </p:nvSpPr>
        <p:spPr>
          <a:xfrm>
            <a:off x="713654" y="1414550"/>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1600" dirty="0">
                <a:solidFill>
                  <a:schemeClr val="tx2"/>
                </a:solidFill>
                <a:latin typeface="+mn-lt"/>
              </a:rPr>
              <a:t>Data Acquisition</a:t>
            </a:r>
          </a:p>
          <a:p>
            <a:pPr marL="0" indent="0" algn="ctr">
              <a:lnSpc>
                <a:spcPct val="100000"/>
              </a:lnSpc>
              <a:spcBef>
                <a:spcPts val="0"/>
              </a:spcBef>
              <a:buNone/>
            </a:pPr>
            <a:r>
              <a:rPr lang="en-US" sz="1200" dirty="0">
                <a:solidFill>
                  <a:schemeClr val="tx2"/>
                </a:solidFill>
                <a:latin typeface="+mn-lt"/>
              </a:rPr>
              <a:t>The process of collecting the data from the source </a:t>
            </a:r>
          </a:p>
        </p:txBody>
      </p:sp>
      <p:sp>
        <p:nvSpPr>
          <p:cNvPr id="23" name="TextBox 22"/>
          <p:cNvSpPr txBox="1"/>
          <p:nvPr/>
        </p:nvSpPr>
        <p:spPr>
          <a:xfrm>
            <a:off x="1441100" y="926528"/>
            <a:ext cx="391133" cy="461665"/>
          </a:xfrm>
          <a:prstGeom prst="rect">
            <a:avLst/>
          </a:prstGeom>
          <a:noFill/>
        </p:spPr>
        <p:txBody>
          <a:bodyPr wrap="none" lIns="0" tIns="0" rIns="0" bIns="0" rtlCol="0">
            <a:spAutoFit/>
          </a:bodyPr>
          <a:lstStyle/>
          <a:p>
            <a:pPr algn="ctr"/>
            <a:r>
              <a:rPr lang="en-AU" sz="3000" b="1" dirty="0">
                <a:solidFill>
                  <a:schemeClr val="accent6"/>
                </a:solidFill>
              </a:rPr>
              <a:t>01</a:t>
            </a:r>
            <a:endParaRPr lang="en-US" sz="3000" b="1" dirty="0">
              <a:solidFill>
                <a:schemeClr val="accent6"/>
              </a:solidFill>
            </a:endParaRPr>
          </a:p>
        </p:txBody>
      </p:sp>
      <p:cxnSp>
        <p:nvCxnSpPr>
          <p:cNvPr id="24" name="Straight Connector 23"/>
          <p:cNvCxnSpPr/>
          <p:nvPr/>
        </p:nvCxnSpPr>
        <p:spPr>
          <a:xfrm flipV="1">
            <a:off x="1636667" y="2235956"/>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Text Placeholder 32"/>
          <p:cNvSpPr txBox="1">
            <a:spLocks/>
          </p:cNvSpPr>
          <p:nvPr/>
        </p:nvSpPr>
        <p:spPr>
          <a:xfrm>
            <a:off x="3313945" y="1402421"/>
            <a:ext cx="2705098"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Exploratory Data Analysis</a:t>
            </a:r>
          </a:p>
          <a:p>
            <a:pPr marL="0" lvl="0" indent="0" algn="ctr" defTabSz="914354">
              <a:lnSpc>
                <a:spcPct val="100000"/>
              </a:lnSpc>
              <a:spcBef>
                <a:spcPts val="0"/>
              </a:spcBef>
              <a:buNone/>
            </a:pPr>
            <a:r>
              <a:rPr lang="en-IN" sz="1200" dirty="0">
                <a:solidFill>
                  <a:srgbClr val="2C3E50"/>
                </a:solidFill>
                <a:latin typeface="+mn-lt"/>
              </a:rPr>
              <a:t> </a:t>
            </a:r>
            <a:r>
              <a:rPr lang="en-IN" sz="1100" dirty="0">
                <a:solidFill>
                  <a:srgbClr val="2C3E50"/>
                </a:solidFill>
                <a:latin typeface="+mn-lt"/>
              </a:rPr>
              <a:t>Primarily EDA is for seeing what the data can tell us beyond the formal modelling or hypothesis testing task</a:t>
            </a:r>
            <a:endParaRPr lang="en-US" sz="1100" dirty="0">
              <a:solidFill>
                <a:srgbClr val="2C3E50"/>
              </a:solidFill>
              <a:latin typeface="+mn-lt"/>
            </a:endParaRPr>
          </a:p>
        </p:txBody>
      </p:sp>
      <p:sp>
        <p:nvSpPr>
          <p:cNvPr id="27" name="TextBox 26"/>
          <p:cNvSpPr txBox="1"/>
          <p:nvPr/>
        </p:nvSpPr>
        <p:spPr>
          <a:xfrm>
            <a:off x="4404522" y="914399"/>
            <a:ext cx="391133" cy="461665"/>
          </a:xfrm>
          <a:prstGeom prst="rect">
            <a:avLst/>
          </a:prstGeom>
          <a:noFill/>
        </p:spPr>
        <p:txBody>
          <a:bodyPr wrap="none" lIns="0" tIns="0" rIns="0" bIns="0" rtlCol="0">
            <a:spAutoFit/>
          </a:bodyPr>
          <a:lstStyle/>
          <a:p>
            <a:pPr algn="ctr"/>
            <a:r>
              <a:rPr lang="en-AU" sz="3000" b="1" dirty="0">
                <a:solidFill>
                  <a:schemeClr val="accent4"/>
                </a:solidFill>
              </a:rPr>
              <a:t>03</a:t>
            </a:r>
            <a:endParaRPr lang="en-US" sz="3000" b="1" dirty="0">
              <a:solidFill>
                <a:schemeClr val="accent4"/>
              </a:solidFill>
            </a:endParaRPr>
          </a:p>
        </p:txBody>
      </p:sp>
      <p:cxnSp>
        <p:nvCxnSpPr>
          <p:cNvPr id="28" name="Straight Connector 27"/>
          <p:cNvCxnSpPr/>
          <p:nvPr/>
        </p:nvCxnSpPr>
        <p:spPr>
          <a:xfrm flipV="1">
            <a:off x="4600089" y="2223827"/>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0" name="Text Placeholder 32"/>
          <p:cNvSpPr txBox="1">
            <a:spLocks/>
          </p:cNvSpPr>
          <p:nvPr/>
        </p:nvSpPr>
        <p:spPr>
          <a:xfrm>
            <a:off x="6640498" y="1414550"/>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Data Partitioning</a:t>
            </a:r>
          </a:p>
          <a:p>
            <a:pPr marL="0" lvl="0" indent="0" algn="ctr" defTabSz="914354">
              <a:lnSpc>
                <a:spcPct val="100000"/>
              </a:lnSpc>
              <a:spcBef>
                <a:spcPts val="0"/>
              </a:spcBef>
              <a:buNone/>
            </a:pPr>
            <a:r>
              <a:rPr lang="en-US" sz="1100" dirty="0">
                <a:solidFill>
                  <a:srgbClr val="2C3E50"/>
                </a:solidFill>
                <a:latin typeface="+mn-lt"/>
              </a:rPr>
              <a:t>The process of splitting the data into train , validation and test for building a model</a:t>
            </a:r>
          </a:p>
        </p:txBody>
      </p:sp>
      <p:sp>
        <p:nvSpPr>
          <p:cNvPr id="31" name="TextBox 30"/>
          <p:cNvSpPr txBox="1"/>
          <p:nvPr/>
        </p:nvSpPr>
        <p:spPr>
          <a:xfrm>
            <a:off x="7367944" y="926528"/>
            <a:ext cx="391133" cy="461665"/>
          </a:xfrm>
          <a:prstGeom prst="rect">
            <a:avLst/>
          </a:prstGeom>
          <a:noFill/>
        </p:spPr>
        <p:txBody>
          <a:bodyPr wrap="none" lIns="0" tIns="0" rIns="0" bIns="0" rtlCol="0">
            <a:spAutoFit/>
          </a:bodyPr>
          <a:lstStyle/>
          <a:p>
            <a:pPr algn="ctr"/>
            <a:r>
              <a:rPr lang="en-AU" sz="3000" b="1" dirty="0">
                <a:solidFill>
                  <a:schemeClr val="accent2"/>
                </a:solidFill>
              </a:rPr>
              <a:t>05</a:t>
            </a:r>
            <a:endParaRPr lang="en-US" sz="3000" b="1" dirty="0">
              <a:solidFill>
                <a:schemeClr val="accent2"/>
              </a:solidFill>
            </a:endParaRPr>
          </a:p>
        </p:txBody>
      </p:sp>
      <p:cxnSp>
        <p:nvCxnSpPr>
          <p:cNvPr id="32" name="Straight Connector 31"/>
          <p:cNvCxnSpPr/>
          <p:nvPr/>
        </p:nvCxnSpPr>
        <p:spPr>
          <a:xfrm flipV="1">
            <a:off x="7563510" y="2235956"/>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Text Placeholder 32"/>
          <p:cNvSpPr txBox="1">
            <a:spLocks/>
          </p:cNvSpPr>
          <p:nvPr/>
        </p:nvSpPr>
        <p:spPr>
          <a:xfrm>
            <a:off x="9603917" y="1414550"/>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Model Selection</a:t>
            </a:r>
          </a:p>
          <a:p>
            <a:pPr marL="0" lvl="0" indent="0" algn="ctr" defTabSz="914354">
              <a:lnSpc>
                <a:spcPct val="100000"/>
              </a:lnSpc>
              <a:spcBef>
                <a:spcPts val="0"/>
              </a:spcBef>
              <a:buNone/>
            </a:pPr>
            <a:r>
              <a:rPr lang="en-US" sz="1100" dirty="0">
                <a:solidFill>
                  <a:srgbClr val="2C3E50"/>
                </a:solidFill>
                <a:latin typeface="+mn-lt"/>
              </a:rPr>
              <a:t>Based on various metrics the best model will be chosen for implementation</a:t>
            </a:r>
          </a:p>
        </p:txBody>
      </p:sp>
      <p:sp>
        <p:nvSpPr>
          <p:cNvPr id="35" name="TextBox 34"/>
          <p:cNvSpPr txBox="1"/>
          <p:nvPr/>
        </p:nvSpPr>
        <p:spPr>
          <a:xfrm>
            <a:off x="10331363" y="926528"/>
            <a:ext cx="391133" cy="461665"/>
          </a:xfrm>
          <a:prstGeom prst="rect">
            <a:avLst/>
          </a:prstGeom>
          <a:noFill/>
        </p:spPr>
        <p:txBody>
          <a:bodyPr wrap="none" lIns="0" tIns="0" rIns="0" bIns="0" rtlCol="0">
            <a:spAutoFit/>
          </a:bodyPr>
          <a:lstStyle/>
          <a:p>
            <a:pPr algn="ctr"/>
            <a:r>
              <a:rPr lang="en-AU" sz="3000" b="1" dirty="0">
                <a:solidFill>
                  <a:schemeClr val="tx2"/>
                </a:solidFill>
              </a:rPr>
              <a:t>07</a:t>
            </a:r>
            <a:endParaRPr lang="en-US" sz="3000" b="1" dirty="0">
              <a:solidFill>
                <a:schemeClr val="tx2"/>
              </a:solidFill>
            </a:endParaRPr>
          </a:p>
        </p:txBody>
      </p:sp>
      <p:cxnSp>
        <p:nvCxnSpPr>
          <p:cNvPr id="36" name="Straight Connector 35"/>
          <p:cNvCxnSpPr/>
          <p:nvPr/>
        </p:nvCxnSpPr>
        <p:spPr>
          <a:xfrm flipV="1">
            <a:off x="10526929" y="2235956"/>
            <a:ext cx="0" cy="21837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195365" y="4152974"/>
            <a:ext cx="1846027" cy="1476168"/>
            <a:chOff x="2190779" y="4712287"/>
            <a:chExt cx="1846027" cy="1476168"/>
          </a:xfrm>
        </p:grpSpPr>
        <p:sp>
          <p:nvSpPr>
            <p:cNvPr id="38" name="Text Placeholder 32"/>
            <p:cNvSpPr txBox="1">
              <a:spLocks/>
            </p:cNvSpPr>
            <p:nvPr/>
          </p:nvSpPr>
          <p:spPr>
            <a:xfrm>
              <a:off x="2190779" y="5519576"/>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Data Exploration</a:t>
              </a:r>
            </a:p>
            <a:p>
              <a:pPr marL="0" lvl="0" indent="0" algn="ctr" defTabSz="914354">
                <a:lnSpc>
                  <a:spcPct val="100000"/>
                </a:lnSpc>
                <a:spcBef>
                  <a:spcPts val="0"/>
                </a:spcBef>
                <a:buNone/>
              </a:pPr>
              <a:r>
                <a:rPr lang="en-IN" sz="1100" dirty="0">
                  <a:solidFill>
                    <a:srgbClr val="2C3E50"/>
                  </a:solidFill>
                  <a:latin typeface="+mn-lt"/>
                </a:rPr>
                <a:t>Data exploration is an approach which uses visual exploration to understand the dataset</a:t>
              </a:r>
              <a:r>
                <a:rPr lang="en-IN" sz="600" dirty="0">
                  <a:solidFill>
                    <a:srgbClr val="2C3E50"/>
                  </a:solidFill>
                  <a:latin typeface="+mn-lt"/>
                </a:rPr>
                <a:t>, </a:t>
              </a:r>
              <a:r>
                <a:rPr lang="en-IN" sz="1100" dirty="0"/>
                <a:t>rather than through traditional data management systems</a:t>
              </a:r>
              <a:endParaRPr lang="en-US" sz="1100" dirty="0">
                <a:solidFill>
                  <a:srgbClr val="2C3E50"/>
                </a:solidFill>
                <a:latin typeface="+mn-lt"/>
              </a:endParaRPr>
            </a:p>
          </p:txBody>
        </p:sp>
        <p:sp>
          <p:nvSpPr>
            <p:cNvPr id="39" name="TextBox 38"/>
            <p:cNvSpPr txBox="1"/>
            <p:nvPr/>
          </p:nvSpPr>
          <p:spPr>
            <a:xfrm>
              <a:off x="2918225" y="5031554"/>
              <a:ext cx="391133" cy="461665"/>
            </a:xfrm>
            <a:prstGeom prst="rect">
              <a:avLst/>
            </a:prstGeom>
            <a:noFill/>
          </p:spPr>
          <p:txBody>
            <a:bodyPr wrap="none" lIns="0" tIns="0" rIns="0" bIns="0" rtlCol="0">
              <a:spAutoFit/>
            </a:bodyPr>
            <a:lstStyle/>
            <a:p>
              <a:pPr algn="ctr"/>
              <a:r>
                <a:rPr lang="en-AU" sz="3000" b="1" dirty="0">
                  <a:solidFill>
                    <a:schemeClr val="accent5"/>
                  </a:solidFill>
                </a:rPr>
                <a:t>02</a:t>
              </a:r>
              <a:endParaRPr lang="en-US" sz="3000" b="1" dirty="0">
                <a:solidFill>
                  <a:schemeClr val="accent5"/>
                </a:solidFill>
              </a:endParaRPr>
            </a:p>
          </p:txBody>
        </p:sp>
        <p:cxnSp>
          <p:nvCxnSpPr>
            <p:cNvPr id="40" name="Straight Connector 39"/>
            <p:cNvCxnSpPr/>
            <p:nvPr/>
          </p:nvCxnSpPr>
          <p:spPr>
            <a:xfrm flipV="1">
              <a:off x="3113792" y="47122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5158787" y="4152974"/>
            <a:ext cx="1846027" cy="1476168"/>
            <a:chOff x="5152343" y="4712287"/>
            <a:chExt cx="1846027" cy="1476168"/>
          </a:xfrm>
        </p:grpSpPr>
        <p:sp>
          <p:nvSpPr>
            <p:cNvPr id="42" name="Text Placeholder 32"/>
            <p:cNvSpPr txBox="1">
              <a:spLocks/>
            </p:cNvSpPr>
            <p:nvPr/>
          </p:nvSpPr>
          <p:spPr>
            <a:xfrm>
              <a:off x="5152343" y="5519576"/>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Data Wrangling</a:t>
              </a:r>
            </a:p>
            <a:p>
              <a:pPr marL="0" lvl="0" indent="0" algn="ctr" defTabSz="914354">
                <a:lnSpc>
                  <a:spcPct val="100000"/>
                </a:lnSpc>
                <a:spcBef>
                  <a:spcPts val="0"/>
                </a:spcBef>
                <a:buNone/>
              </a:pPr>
              <a:r>
                <a:rPr lang="en-IN" sz="1050" dirty="0">
                  <a:solidFill>
                    <a:srgbClr val="2C3E50"/>
                  </a:solidFill>
                  <a:latin typeface="+mn-lt"/>
                </a:rPr>
                <a:t>Data wrangling is the process of cleaning(skewness ,outliers ,duplicates ) and unifying messy and complex data sets for easy access and analysis. It is also known as Data pre-processing and manipulation</a:t>
              </a:r>
              <a:endParaRPr lang="en-US" sz="1050" dirty="0">
                <a:solidFill>
                  <a:srgbClr val="2C3E50"/>
                </a:solidFill>
                <a:latin typeface="+mn-lt"/>
              </a:endParaRPr>
            </a:p>
          </p:txBody>
        </p:sp>
        <p:sp>
          <p:nvSpPr>
            <p:cNvPr id="43" name="TextBox 42"/>
            <p:cNvSpPr txBox="1"/>
            <p:nvPr/>
          </p:nvSpPr>
          <p:spPr>
            <a:xfrm>
              <a:off x="5879789" y="5031554"/>
              <a:ext cx="391133" cy="461665"/>
            </a:xfrm>
            <a:prstGeom prst="rect">
              <a:avLst/>
            </a:prstGeom>
            <a:noFill/>
          </p:spPr>
          <p:txBody>
            <a:bodyPr wrap="none" lIns="0" tIns="0" rIns="0" bIns="0" rtlCol="0">
              <a:spAutoFit/>
            </a:bodyPr>
            <a:lstStyle/>
            <a:p>
              <a:pPr algn="ctr"/>
              <a:r>
                <a:rPr lang="en-AU" sz="3000" b="1" dirty="0">
                  <a:solidFill>
                    <a:schemeClr val="accent3"/>
                  </a:solidFill>
                </a:rPr>
                <a:t>04</a:t>
              </a:r>
              <a:endParaRPr lang="en-US" sz="3000" b="1" dirty="0">
                <a:solidFill>
                  <a:schemeClr val="accent3"/>
                </a:solidFill>
              </a:endParaRPr>
            </a:p>
          </p:txBody>
        </p:sp>
        <p:cxnSp>
          <p:nvCxnSpPr>
            <p:cNvPr id="44" name="Straight Connector 43"/>
            <p:cNvCxnSpPr/>
            <p:nvPr/>
          </p:nvCxnSpPr>
          <p:spPr>
            <a:xfrm flipV="1">
              <a:off x="6075356" y="47122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8122209" y="4152974"/>
            <a:ext cx="1846027" cy="1476168"/>
            <a:chOff x="8113907" y="4712287"/>
            <a:chExt cx="1846027" cy="1476168"/>
          </a:xfrm>
        </p:grpSpPr>
        <p:sp>
          <p:nvSpPr>
            <p:cNvPr id="46" name="Text Placeholder 32"/>
            <p:cNvSpPr txBox="1">
              <a:spLocks/>
            </p:cNvSpPr>
            <p:nvPr/>
          </p:nvSpPr>
          <p:spPr>
            <a:xfrm>
              <a:off x="8113907" y="5519576"/>
              <a:ext cx="1846027" cy="6688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54">
                <a:lnSpc>
                  <a:spcPct val="100000"/>
                </a:lnSpc>
                <a:spcBef>
                  <a:spcPts val="0"/>
                </a:spcBef>
                <a:buNone/>
              </a:pPr>
              <a:r>
                <a:rPr lang="en-US" sz="1600" dirty="0">
                  <a:solidFill>
                    <a:srgbClr val="2C3E50"/>
                  </a:solidFill>
                  <a:latin typeface="+mn-lt"/>
                </a:rPr>
                <a:t>Data Modelling</a:t>
              </a:r>
            </a:p>
            <a:p>
              <a:pPr marL="0" lvl="0" indent="0" algn="ctr" defTabSz="914354">
                <a:lnSpc>
                  <a:spcPct val="100000"/>
                </a:lnSpc>
                <a:spcBef>
                  <a:spcPts val="0"/>
                </a:spcBef>
                <a:buNone/>
              </a:pPr>
              <a:r>
                <a:rPr lang="en-IN" sz="1050" dirty="0">
                  <a:solidFill>
                    <a:srgbClr val="2C3E50"/>
                  </a:solidFill>
                  <a:latin typeface="+mn-lt"/>
                </a:rPr>
                <a:t>Modelling is the statistical technique that is chosen to find trends, patterns, and relationships within existing data, staged in the first phase of the data wrangling process.</a:t>
              </a:r>
              <a:endParaRPr lang="en-US" sz="1050" dirty="0">
                <a:solidFill>
                  <a:srgbClr val="2C3E50"/>
                </a:solidFill>
                <a:latin typeface="+mn-lt"/>
              </a:endParaRPr>
            </a:p>
          </p:txBody>
        </p:sp>
        <p:sp>
          <p:nvSpPr>
            <p:cNvPr id="47" name="TextBox 46"/>
            <p:cNvSpPr txBox="1"/>
            <p:nvPr/>
          </p:nvSpPr>
          <p:spPr>
            <a:xfrm>
              <a:off x="8841353" y="5031554"/>
              <a:ext cx="391133" cy="461665"/>
            </a:xfrm>
            <a:prstGeom prst="rect">
              <a:avLst/>
            </a:prstGeom>
            <a:noFill/>
          </p:spPr>
          <p:txBody>
            <a:bodyPr wrap="none" lIns="0" tIns="0" rIns="0" bIns="0" rtlCol="0">
              <a:spAutoFit/>
            </a:bodyPr>
            <a:lstStyle/>
            <a:p>
              <a:pPr algn="ctr"/>
              <a:r>
                <a:rPr lang="en-AU" sz="3000" b="1" dirty="0">
                  <a:solidFill>
                    <a:schemeClr val="accent1"/>
                  </a:solidFill>
                </a:rPr>
                <a:t>06</a:t>
              </a:r>
              <a:endParaRPr lang="en-US" sz="3000" b="1" dirty="0">
                <a:solidFill>
                  <a:schemeClr val="accent1"/>
                </a:solidFill>
              </a:endParaRPr>
            </a:p>
          </p:txBody>
        </p:sp>
        <p:cxnSp>
          <p:nvCxnSpPr>
            <p:cNvPr id="48" name="Straight Connector 47"/>
            <p:cNvCxnSpPr/>
            <p:nvPr/>
          </p:nvCxnSpPr>
          <p:spPr>
            <a:xfrm flipV="1">
              <a:off x="9036920" y="4712287"/>
              <a:ext cx="0" cy="218374"/>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50"/>
          <p:cNvSpPr>
            <a:spLocks noGrp="1"/>
          </p:cNvSpPr>
          <p:nvPr>
            <p:ph type="sldNum" sz="quarter" idx="12"/>
          </p:nvPr>
        </p:nvSpPr>
        <p:spPr/>
        <p:txBody>
          <a:bodyPr/>
          <a:lstStyle/>
          <a:p>
            <a:r>
              <a:rPr lang="en-US" dirty="0"/>
              <a:t>.</a:t>
            </a:r>
          </a:p>
        </p:txBody>
      </p:sp>
      <p:sp>
        <p:nvSpPr>
          <p:cNvPr id="29" name="Rectangle 28">
            <a:extLst>
              <a:ext uri="{FF2B5EF4-FFF2-40B4-BE49-F238E27FC236}">
                <a16:creationId xmlns:a16="http://schemas.microsoft.com/office/drawing/2014/main" id="{2A131530-D4AB-4A59-8BD5-50BFDE7804B9}"/>
              </a:ext>
            </a:extLst>
          </p:cNvPr>
          <p:cNvSpPr/>
          <p:nvPr/>
        </p:nvSpPr>
        <p:spPr>
          <a:xfrm>
            <a:off x="328169" y="72991"/>
            <a:ext cx="4122785" cy="668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accent4"/>
                </a:solidFill>
                <a:latin typeface="OPENSANS"/>
              </a:rPr>
              <a:t>PROCESS</a:t>
            </a:r>
            <a:r>
              <a:rPr lang="en-US" sz="3200" b="1" dirty="0">
                <a:latin typeface="OPENSANS"/>
              </a:rPr>
              <a:t> </a:t>
            </a:r>
            <a:r>
              <a:rPr lang="en-US" sz="3200" b="1" dirty="0">
                <a:solidFill>
                  <a:schemeClr val="tx1"/>
                </a:solidFill>
                <a:latin typeface="OPENSANS"/>
              </a:rPr>
              <a:t>DESCRIPTION</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4A5EAA64-0C7F-4562-B4F6-371E4DF89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068" y="2885681"/>
            <a:ext cx="848476" cy="845174"/>
          </a:xfrm>
          <a:prstGeom prst="rect">
            <a:avLst/>
          </a:prstGeom>
        </p:spPr>
      </p:pic>
      <p:pic>
        <p:nvPicPr>
          <p:cNvPr id="54" name="Picture 53">
            <a:extLst>
              <a:ext uri="{FF2B5EF4-FFF2-40B4-BE49-F238E27FC236}">
                <a16:creationId xmlns:a16="http://schemas.microsoft.com/office/drawing/2014/main" id="{F4D7DC16-0527-4BF3-90BC-650A6F260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386" y="2790681"/>
            <a:ext cx="966498" cy="966498"/>
          </a:xfrm>
          <a:prstGeom prst="rect">
            <a:avLst/>
          </a:prstGeom>
        </p:spPr>
      </p:pic>
      <p:pic>
        <p:nvPicPr>
          <p:cNvPr id="56" name="Picture 55">
            <a:extLst>
              <a:ext uri="{FF2B5EF4-FFF2-40B4-BE49-F238E27FC236}">
                <a16:creationId xmlns:a16="http://schemas.microsoft.com/office/drawing/2014/main" id="{C0B2815E-6F28-4B86-AF09-CE3307E36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869" y="2869687"/>
            <a:ext cx="903127" cy="903127"/>
          </a:xfrm>
          <a:prstGeom prst="rect">
            <a:avLst/>
          </a:prstGeom>
        </p:spPr>
      </p:pic>
      <p:pic>
        <p:nvPicPr>
          <p:cNvPr id="58" name="Picture 57">
            <a:extLst>
              <a:ext uri="{FF2B5EF4-FFF2-40B4-BE49-F238E27FC236}">
                <a16:creationId xmlns:a16="http://schemas.microsoft.com/office/drawing/2014/main" id="{803C0932-7C12-408C-81FD-E43FB2D2F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2785" y="2813379"/>
            <a:ext cx="952815" cy="989778"/>
          </a:xfrm>
          <a:prstGeom prst="rect">
            <a:avLst/>
          </a:prstGeom>
        </p:spPr>
      </p:pic>
      <p:pic>
        <p:nvPicPr>
          <p:cNvPr id="62" name="Picture 61">
            <a:extLst>
              <a:ext uri="{FF2B5EF4-FFF2-40B4-BE49-F238E27FC236}">
                <a16:creationId xmlns:a16="http://schemas.microsoft.com/office/drawing/2014/main" id="{9EC39B17-584D-401C-84CE-820221C31E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0608" y="2835341"/>
            <a:ext cx="953486" cy="953486"/>
          </a:xfrm>
          <a:prstGeom prst="rect">
            <a:avLst/>
          </a:prstGeom>
        </p:spPr>
      </p:pic>
      <p:pic>
        <p:nvPicPr>
          <p:cNvPr id="66" name="Picture 65">
            <a:extLst>
              <a:ext uri="{FF2B5EF4-FFF2-40B4-BE49-F238E27FC236}">
                <a16:creationId xmlns:a16="http://schemas.microsoft.com/office/drawing/2014/main" id="{D5C50F65-9121-4C20-8A0C-C4B399EDF0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1767" y="2714105"/>
            <a:ext cx="1202389" cy="1202389"/>
          </a:xfrm>
          <a:prstGeom prst="rect">
            <a:avLst/>
          </a:prstGeom>
        </p:spPr>
      </p:pic>
      <p:pic>
        <p:nvPicPr>
          <p:cNvPr id="70" name="Picture 69">
            <a:extLst>
              <a:ext uri="{FF2B5EF4-FFF2-40B4-BE49-F238E27FC236}">
                <a16:creationId xmlns:a16="http://schemas.microsoft.com/office/drawing/2014/main" id="{A581916B-395D-4741-8AAA-3AD1EBB6B7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382" y="2702862"/>
            <a:ext cx="1075747" cy="1075747"/>
          </a:xfrm>
          <a:prstGeom prst="rect">
            <a:avLst/>
          </a:prstGeom>
        </p:spPr>
      </p:pic>
    </p:spTree>
    <p:extLst>
      <p:ext uri="{BB962C8B-B14F-4D97-AF65-F5344CB8AC3E}">
        <p14:creationId xmlns:p14="http://schemas.microsoft.com/office/powerpoint/2010/main" val="1021328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5"/>
          <p:cNvSpPr txBox="1">
            <a:spLocks noGrp="1"/>
          </p:cNvSpPr>
          <p:nvPr>
            <p:ph type="ctrTitle"/>
          </p:nvPr>
        </p:nvSpPr>
        <p:spPr>
          <a:xfrm>
            <a:off x="5744065" y="2756647"/>
            <a:ext cx="4392400" cy="770400"/>
          </a:xfrm>
          <a:prstGeom prst="rect">
            <a:avLst/>
          </a:prstGeom>
        </p:spPr>
        <p:txBody>
          <a:bodyPr spcFirstLastPara="1" vert="horz" wrap="square" lIns="121900" tIns="121900" rIns="121900" bIns="121900" rtlCol="0" anchor="b" anchorCtr="0">
            <a:noAutofit/>
          </a:bodyPr>
          <a:lstStyle/>
          <a:p>
            <a:r>
              <a:rPr lang="es"/>
              <a:t>CREDITS</a:t>
            </a:r>
            <a:endParaRPr/>
          </a:p>
        </p:txBody>
      </p:sp>
      <p:sp>
        <p:nvSpPr>
          <p:cNvPr id="707" name="Google Shape;707;p25"/>
          <p:cNvSpPr txBox="1">
            <a:spLocks noGrp="1"/>
          </p:cNvSpPr>
          <p:nvPr>
            <p:ph type="subTitle" idx="1"/>
          </p:nvPr>
        </p:nvSpPr>
        <p:spPr>
          <a:xfrm>
            <a:off x="2491000" y="3611033"/>
            <a:ext cx="5928800" cy="2720400"/>
          </a:xfrm>
          <a:prstGeom prst="rect">
            <a:avLst/>
          </a:prstGeom>
        </p:spPr>
        <p:txBody>
          <a:bodyPr spcFirstLastPara="1" vert="horz" wrap="square" lIns="121900" tIns="121900" rIns="121900" bIns="121900" rtlCol="0" anchor="t" anchorCtr="0">
            <a:noAutofit/>
          </a:bodyPr>
          <a:lstStyle/>
          <a:p>
            <a:pPr marL="321725" indent="-253994">
              <a:lnSpc>
                <a:spcPct val="115000"/>
              </a:lnSpc>
              <a:spcBef>
                <a:spcPts val="400"/>
              </a:spcBef>
              <a:buClr>
                <a:srgbClr val="434343"/>
              </a:buClr>
              <a:buSzPts val="1000"/>
              <a:buFont typeface="Arvo"/>
              <a:buChar char="◂"/>
            </a:pPr>
            <a:r>
              <a:rPr lang="es" sz="1333" dirty="0"/>
              <a:t>Presentation template by </a:t>
            </a:r>
            <a:r>
              <a:rPr lang="en-IN" sz="1333" dirty="0"/>
              <a:t>Pradeep Munikrishnan</a:t>
            </a:r>
            <a:endParaRPr sz="1333" dirty="0"/>
          </a:p>
          <a:p>
            <a:pPr marL="321725" indent="-253994">
              <a:lnSpc>
                <a:spcPct val="115000"/>
              </a:lnSpc>
              <a:buClr>
                <a:srgbClr val="434343"/>
              </a:buClr>
              <a:buSzPts val="1000"/>
              <a:buFont typeface="Arvo"/>
              <a:buChar char="◂"/>
            </a:pPr>
            <a:r>
              <a:rPr lang="es" sz="1333" dirty="0"/>
              <a:t>Icons by </a:t>
            </a:r>
            <a:r>
              <a:rPr lang="en-IN" sz="1333" dirty="0"/>
              <a:t>Daniel Liao</a:t>
            </a:r>
            <a:endParaRPr sz="1333" dirty="0"/>
          </a:p>
          <a:p>
            <a:pPr marL="321725" indent="-253994">
              <a:lnSpc>
                <a:spcPct val="115000"/>
              </a:lnSpc>
              <a:buClr>
                <a:srgbClr val="434343"/>
              </a:buClr>
              <a:buSzPts val="1000"/>
              <a:buFont typeface="Arvo"/>
              <a:buChar char="◂"/>
            </a:pPr>
            <a:r>
              <a:rPr lang="es" sz="1333" dirty="0"/>
              <a:t>Infographics by </a:t>
            </a:r>
            <a:r>
              <a:rPr lang="en-IN" sz="1333" dirty="0"/>
              <a:t>Gowtham</a:t>
            </a:r>
            <a:endParaRPr sz="1333" dirty="0"/>
          </a:p>
          <a:p>
            <a:pPr marL="321725" indent="-253994">
              <a:lnSpc>
                <a:spcPct val="115000"/>
              </a:lnSpc>
              <a:buClr>
                <a:srgbClr val="434343"/>
              </a:buClr>
              <a:buSzPts val="1000"/>
              <a:buFont typeface="Arvo"/>
              <a:buChar char="◂"/>
            </a:pPr>
            <a:r>
              <a:rPr lang="es" sz="1333" dirty="0"/>
              <a:t>Author introduction slide photo created by </a:t>
            </a:r>
            <a:r>
              <a:rPr lang="en-IN" sz="1333" dirty="0" err="1"/>
              <a:t>Kashish</a:t>
            </a:r>
            <a:endParaRPr sz="1333" dirty="0"/>
          </a:p>
          <a:p>
            <a:pPr marL="321725" indent="-253994">
              <a:lnSpc>
                <a:spcPct val="115000"/>
              </a:lnSpc>
              <a:buClr>
                <a:srgbClr val="434343"/>
              </a:buClr>
              <a:buSzPts val="1000"/>
              <a:buFont typeface="Arvo"/>
              <a:buChar char="◂"/>
            </a:pPr>
            <a:r>
              <a:rPr lang="es" sz="1333" dirty="0"/>
              <a:t>Text &amp; Image slide photo created </a:t>
            </a:r>
            <a:r>
              <a:rPr lang="en-IN" sz="1333" dirty="0"/>
              <a:t>whole team</a:t>
            </a:r>
            <a:endParaRPr sz="1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C3D841-C586-49AD-9C69-C97F235B489E}"/>
              </a:ext>
            </a:extLst>
          </p:cNvPr>
          <p:cNvSpPr>
            <a:spLocks noGrp="1"/>
          </p:cNvSpPr>
          <p:nvPr>
            <p:ph type="title"/>
          </p:nvPr>
        </p:nvSpPr>
        <p:spPr>
          <a:xfrm>
            <a:off x="0" y="712210"/>
            <a:ext cx="12192000" cy="639589"/>
          </a:xfrm>
        </p:spPr>
        <p:txBody>
          <a:bodyPr>
            <a:normAutofit fontScale="90000"/>
          </a:bodyPr>
          <a:lstStyle/>
          <a:p>
            <a:r>
              <a:rPr lang="en-IN" sz="3600" b="1" dirty="0"/>
              <a:t>      </a:t>
            </a:r>
            <a:r>
              <a:rPr lang="en-US" b="1" dirty="0">
                <a:solidFill>
                  <a:srgbClr val="FFC000"/>
                </a:solidFill>
                <a:latin typeface="OPENSANS"/>
              </a:rPr>
              <a:t>DATA</a:t>
            </a:r>
            <a:r>
              <a:rPr lang="en-US" b="1" dirty="0">
                <a:latin typeface="OPENSANS"/>
              </a:rPr>
              <a:t> ACQUISITION</a:t>
            </a:r>
            <a:endParaRPr lang="en-IN" sz="3600" b="1" dirty="0">
              <a:latin typeface="OPENSANS"/>
            </a:endParaRPr>
          </a:p>
        </p:txBody>
      </p:sp>
      <p:sp>
        <p:nvSpPr>
          <p:cNvPr id="7" name="Content Placeholder 9">
            <a:extLst>
              <a:ext uri="{FF2B5EF4-FFF2-40B4-BE49-F238E27FC236}">
                <a16:creationId xmlns:a16="http://schemas.microsoft.com/office/drawing/2014/main" id="{1A48C06F-6B68-4560-8295-B042BFFBA61D}"/>
              </a:ext>
            </a:extLst>
          </p:cNvPr>
          <p:cNvSpPr>
            <a:spLocks noGrp="1"/>
          </p:cNvSpPr>
          <p:nvPr>
            <p:ph idx="1"/>
          </p:nvPr>
        </p:nvSpPr>
        <p:spPr>
          <a:xfrm>
            <a:off x="528964" y="1351799"/>
            <a:ext cx="4843509" cy="5067254"/>
          </a:xfrm>
        </p:spPr>
        <p:txBody>
          <a:bodyPr>
            <a:normAutofit/>
          </a:bodyPr>
          <a:lstStyle/>
          <a:p>
            <a:endParaRPr lang="en-IN" sz="2000" dirty="0"/>
          </a:p>
          <a:p>
            <a:endParaRPr lang="en-IN" sz="2000" dirty="0"/>
          </a:p>
          <a:p>
            <a:r>
              <a:rPr lang="en-IN" sz="2000" dirty="0"/>
              <a:t>The data can be downloaded from the Kaggle website which has been hosted by Airbnb</a:t>
            </a:r>
          </a:p>
          <a:p>
            <a:endParaRPr lang="en-IN" sz="2000" dirty="0"/>
          </a:p>
          <a:p>
            <a:r>
              <a:rPr lang="en-IN" sz="2000" dirty="0"/>
              <a:t>The data dictionary of the dataset which contains the detailed explanation of the various features present in it, also needs to be explored</a:t>
            </a:r>
          </a:p>
          <a:p>
            <a:endParaRPr lang="en-IN" sz="2000" dirty="0"/>
          </a:p>
          <a:p>
            <a:r>
              <a:rPr lang="en-IN" sz="2000" dirty="0"/>
              <a:t>The dimensions of the dataset is          48,895 x 16</a:t>
            </a:r>
            <a:endParaRPr lang="en-IN" sz="1800" dirty="0"/>
          </a:p>
        </p:txBody>
      </p:sp>
      <p:sp>
        <p:nvSpPr>
          <p:cNvPr id="8" name="Content Placeholder 4">
            <a:extLst>
              <a:ext uri="{FF2B5EF4-FFF2-40B4-BE49-F238E27FC236}">
                <a16:creationId xmlns:a16="http://schemas.microsoft.com/office/drawing/2014/main" id="{09D8FC6D-FD44-45A3-92C2-026C8E428466}"/>
              </a:ext>
            </a:extLst>
          </p:cNvPr>
          <p:cNvSpPr txBox="1">
            <a:spLocks/>
          </p:cNvSpPr>
          <p:nvPr/>
        </p:nvSpPr>
        <p:spPr>
          <a:xfrm>
            <a:off x="5877017" y="1448599"/>
            <a:ext cx="5786019" cy="4970454"/>
          </a:xfrm>
          <a:prstGeom prst="rect">
            <a:avLst/>
          </a:prstGeom>
          <a:solidFill>
            <a:schemeClr val="bg2">
              <a:lumMod val="20000"/>
              <a:lumOff val="80000"/>
            </a:schemeClr>
          </a:solidFill>
          <a:ln w="12700" cap="flat" cmpd="sng" algn="ctr">
            <a:solidFill>
              <a:schemeClr val="tx1"/>
            </a:solidFill>
            <a:prstDash val="solid"/>
            <a:miter lim="800000"/>
          </a:ln>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endParaRPr lang="en-IN"/>
          </a:p>
          <a:p>
            <a:pPr marL="0" indent="0">
              <a:buFont typeface="Arial" panose="020B0604020202020204" pitchFamily="34" charset="0"/>
              <a:buNone/>
            </a:pPr>
            <a:r>
              <a:rPr lang="en-IN" sz="5500" b="1"/>
              <a:t>Data Dictionary:</a:t>
            </a:r>
          </a:p>
          <a:p>
            <a:pPr marL="514350" indent="-514350">
              <a:buFont typeface="+mj-lt"/>
              <a:buAutoNum type="arabicPeriod"/>
            </a:pPr>
            <a:r>
              <a:rPr lang="en-IN" sz="5600"/>
              <a:t>id: 			listing ID</a:t>
            </a:r>
          </a:p>
          <a:p>
            <a:pPr marL="514350" indent="-514350">
              <a:buFont typeface="+mj-lt"/>
              <a:buAutoNum type="arabicPeriod"/>
            </a:pPr>
            <a:r>
              <a:rPr lang="en-IN" sz="5600"/>
              <a:t>name: 		name of the listing</a:t>
            </a:r>
          </a:p>
          <a:p>
            <a:pPr marL="514350" indent="-514350">
              <a:buFont typeface="+mj-lt"/>
              <a:buAutoNum type="arabicPeriod"/>
            </a:pPr>
            <a:r>
              <a:rPr lang="en-IN" sz="5600"/>
              <a:t>host_id:		host ID</a:t>
            </a:r>
          </a:p>
          <a:p>
            <a:pPr marL="514350" indent="-514350">
              <a:buFont typeface="+mj-lt"/>
              <a:buAutoNum type="arabicPeriod"/>
            </a:pPr>
            <a:r>
              <a:rPr lang="en-IN" sz="5600"/>
              <a:t>host_name: 		name of the host</a:t>
            </a:r>
          </a:p>
          <a:p>
            <a:pPr marL="514350" indent="-514350">
              <a:buFont typeface="+mj-lt"/>
              <a:buAutoNum type="arabicPeriod"/>
            </a:pPr>
            <a:r>
              <a:rPr lang="en-IN" sz="5600"/>
              <a:t>neighbourhood_group: 	location</a:t>
            </a:r>
          </a:p>
          <a:p>
            <a:pPr marL="514350" indent="-514350">
              <a:buFont typeface="+mj-lt"/>
              <a:buAutoNum type="arabicPeriod"/>
            </a:pPr>
            <a:r>
              <a:rPr lang="en-IN" sz="5600"/>
              <a:t>neighbourhood: 		area</a:t>
            </a:r>
          </a:p>
          <a:p>
            <a:pPr marL="514350" indent="-514350">
              <a:buFont typeface="+mj-lt"/>
              <a:buAutoNum type="arabicPeriod"/>
            </a:pPr>
            <a:r>
              <a:rPr lang="en-IN" sz="5600"/>
              <a:t>latitude: 		latitude coordinates</a:t>
            </a:r>
          </a:p>
          <a:p>
            <a:pPr marL="514350" indent="-514350">
              <a:buFont typeface="+mj-lt"/>
              <a:buAutoNum type="arabicPeriod"/>
            </a:pPr>
            <a:r>
              <a:rPr lang="en-IN" sz="5600"/>
              <a:t>longitude: 		longitude coordinates</a:t>
            </a:r>
          </a:p>
          <a:p>
            <a:pPr marL="514350" indent="-514350">
              <a:buFont typeface="+mj-lt"/>
              <a:buAutoNum type="arabicPeriod"/>
            </a:pPr>
            <a:r>
              <a:rPr lang="en-IN" sz="5600"/>
              <a:t>room_type: 		listing space type</a:t>
            </a:r>
          </a:p>
          <a:p>
            <a:pPr marL="514350" indent="-514350">
              <a:buFont typeface="+mj-lt"/>
              <a:buAutoNum type="arabicPeriod"/>
            </a:pPr>
            <a:r>
              <a:rPr lang="en-IN" sz="5600"/>
              <a:t>price: 		price in dollars</a:t>
            </a:r>
          </a:p>
          <a:p>
            <a:pPr marL="514350" indent="-514350">
              <a:buFont typeface="+mj-lt"/>
              <a:buAutoNum type="arabicPeriod"/>
            </a:pPr>
            <a:r>
              <a:rPr lang="en-IN" sz="5600"/>
              <a:t>minimum_nights: 		amount of nights minimum</a:t>
            </a:r>
          </a:p>
          <a:p>
            <a:pPr marL="514350" indent="-514350">
              <a:buFont typeface="+mj-lt"/>
              <a:buAutoNum type="arabicPeriod"/>
            </a:pPr>
            <a:r>
              <a:rPr lang="en-IN" sz="5600"/>
              <a:t>number_of_reviews:	number of reviews</a:t>
            </a:r>
          </a:p>
          <a:p>
            <a:pPr marL="514350" indent="-514350">
              <a:buFont typeface="+mj-lt"/>
              <a:buAutoNum type="arabicPeriod"/>
            </a:pPr>
            <a:r>
              <a:rPr lang="en-IN" sz="5600"/>
              <a:t>last_review: 		latest review date</a:t>
            </a:r>
          </a:p>
          <a:p>
            <a:pPr marL="514350" indent="-514350">
              <a:buFont typeface="+mj-lt"/>
              <a:buAutoNum type="arabicPeriod"/>
            </a:pPr>
            <a:r>
              <a:rPr lang="en-IN" sz="5600"/>
              <a:t>reviews_per_month: 	number of reviews per month</a:t>
            </a:r>
          </a:p>
          <a:p>
            <a:pPr marL="514350" indent="-514350">
              <a:buFont typeface="+mj-lt"/>
              <a:buAutoNum type="arabicPeriod"/>
            </a:pPr>
            <a:r>
              <a:rPr lang="en-IN" sz="5600"/>
              <a:t>calculated_host_listings_count: amount of listing per host</a:t>
            </a:r>
          </a:p>
          <a:p>
            <a:pPr marL="514350" indent="-514350">
              <a:buFont typeface="+mj-lt"/>
              <a:buAutoNum type="arabicPeriod"/>
            </a:pPr>
            <a:r>
              <a:rPr lang="en-IN" sz="5600"/>
              <a:t>availability_365: 		number of days when listing is 				available for booking</a:t>
            </a:r>
            <a:endParaRPr lang="en-IN" sz="5600" dirty="0"/>
          </a:p>
        </p:txBody>
      </p:sp>
    </p:spTree>
    <p:extLst>
      <p:ext uri="{BB962C8B-B14F-4D97-AF65-F5344CB8AC3E}">
        <p14:creationId xmlns:p14="http://schemas.microsoft.com/office/powerpoint/2010/main" val="358784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9087A4B-EC92-4D63-B8F4-26AAC82E7ACC}"/>
              </a:ext>
            </a:extLst>
          </p:cNvPr>
          <p:cNvSpPr txBox="1">
            <a:spLocks/>
          </p:cNvSpPr>
          <p:nvPr/>
        </p:nvSpPr>
        <p:spPr>
          <a:xfrm>
            <a:off x="0" y="712210"/>
            <a:ext cx="12192000" cy="63958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      </a:t>
            </a:r>
            <a:r>
              <a:rPr lang="en-US" b="1" dirty="0">
                <a:solidFill>
                  <a:srgbClr val="FFC000"/>
                </a:solidFill>
                <a:latin typeface="OPENSANS"/>
              </a:rPr>
              <a:t>DATA</a:t>
            </a:r>
            <a:r>
              <a:rPr lang="en-US" b="1" dirty="0">
                <a:latin typeface="OPENSANS"/>
              </a:rPr>
              <a:t> EXPLORATION</a:t>
            </a:r>
            <a:endParaRPr lang="en-IN" sz="3600" b="1" dirty="0">
              <a:latin typeface="OPENSANS"/>
            </a:endParaRPr>
          </a:p>
        </p:txBody>
      </p:sp>
      <p:sp>
        <p:nvSpPr>
          <p:cNvPr id="5" name="Content Placeholder 9">
            <a:extLst>
              <a:ext uri="{FF2B5EF4-FFF2-40B4-BE49-F238E27FC236}">
                <a16:creationId xmlns:a16="http://schemas.microsoft.com/office/drawing/2014/main" id="{C4D5FE51-3D18-49EB-9FAB-F717DF90910C}"/>
              </a:ext>
            </a:extLst>
          </p:cNvPr>
          <p:cNvSpPr txBox="1">
            <a:spLocks/>
          </p:cNvSpPr>
          <p:nvPr/>
        </p:nvSpPr>
        <p:spPr>
          <a:xfrm>
            <a:off x="568171" y="1525403"/>
            <a:ext cx="10515600" cy="4751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After acquiring the dataset from the source we can explore it to understand the various features present in the dataset and its characteristics</a:t>
            </a:r>
          </a:p>
          <a:p>
            <a:r>
              <a:rPr lang="en-IN" sz="2000" dirty="0"/>
              <a:t>In python, there is a special package to do this all exploration of data in to a single step known as pandas-profiling</a:t>
            </a:r>
          </a:p>
          <a:p>
            <a:r>
              <a:rPr lang="en-IN" sz="2000" dirty="0"/>
              <a:t>The </a:t>
            </a:r>
            <a:r>
              <a:rPr lang="en-IN" sz="2000" dirty="0">
                <a:highlight>
                  <a:srgbClr val="FFFF00"/>
                </a:highlight>
              </a:rPr>
              <a:t>pandas-profiling</a:t>
            </a:r>
            <a:r>
              <a:rPr lang="en-IN" sz="2000" dirty="0"/>
              <a:t> Python package is a great tool to create HTML profiling reports. For a given dataset, it computes the following statistics:</a:t>
            </a:r>
          </a:p>
          <a:p>
            <a:pPr lvl="1">
              <a:buFont typeface="Calibri" panose="020F0502020204030204" pitchFamily="34" charset="0"/>
              <a:buChar char="›"/>
            </a:pPr>
            <a:r>
              <a:rPr lang="en-IN" sz="1800" dirty="0"/>
              <a:t>Essentials: type, unique values, missing values.</a:t>
            </a:r>
          </a:p>
          <a:p>
            <a:pPr lvl="1">
              <a:buFont typeface="Calibri" panose="020F0502020204030204" pitchFamily="34" charset="0"/>
              <a:buChar char="›"/>
            </a:pPr>
            <a:r>
              <a:rPr lang="en-IN" sz="1800" dirty="0"/>
              <a:t>Quantile statistics like minimum value, Q1, median, Q3, maximum, range, interquartile range.</a:t>
            </a:r>
          </a:p>
          <a:p>
            <a:pPr lvl="1">
              <a:buFont typeface="Calibri" panose="020F0502020204030204" pitchFamily="34" charset="0"/>
              <a:buChar char="›"/>
            </a:pPr>
            <a:r>
              <a:rPr lang="en-IN" sz="1800" dirty="0"/>
              <a:t>Descriptive statistics like mean, mode, standard deviation, sum, median absolute deviation, coefficient of variation, kurtosis, skewness.</a:t>
            </a:r>
          </a:p>
          <a:p>
            <a:pPr lvl="1">
              <a:buFont typeface="Calibri" panose="020F0502020204030204" pitchFamily="34" charset="0"/>
              <a:buChar char="›"/>
            </a:pPr>
            <a:r>
              <a:rPr lang="en-IN" sz="1800" dirty="0"/>
              <a:t>Most frequent values.</a:t>
            </a:r>
          </a:p>
          <a:p>
            <a:pPr lvl="1">
              <a:buFont typeface="Calibri" panose="020F0502020204030204" pitchFamily="34" charset="0"/>
              <a:buChar char="›"/>
            </a:pPr>
            <a:r>
              <a:rPr lang="en-IN" sz="1800" dirty="0"/>
              <a:t>Histogram.</a:t>
            </a:r>
          </a:p>
          <a:p>
            <a:pPr lvl="1">
              <a:buFont typeface="Calibri" panose="020F0502020204030204" pitchFamily="34" charset="0"/>
              <a:buChar char="›"/>
            </a:pPr>
            <a:r>
              <a:rPr lang="en-IN" sz="1800" dirty="0"/>
              <a:t>Correlations highlighting of highly correlated variables, Spearman and Pearson matrixes.</a:t>
            </a:r>
          </a:p>
        </p:txBody>
      </p:sp>
      <p:pic>
        <p:nvPicPr>
          <p:cNvPr id="6" name="Picture 5">
            <a:extLst>
              <a:ext uri="{FF2B5EF4-FFF2-40B4-BE49-F238E27FC236}">
                <a16:creationId xmlns:a16="http://schemas.microsoft.com/office/drawing/2014/main" id="{E03B782C-6F6F-4603-85D8-6544BC161A7C}"/>
              </a:ext>
            </a:extLst>
          </p:cNvPr>
          <p:cNvPicPr>
            <a:picLocks noChangeAspect="1"/>
          </p:cNvPicPr>
          <p:nvPr/>
        </p:nvPicPr>
        <p:blipFill rotWithShape="1">
          <a:blip r:embed="rId2"/>
          <a:srcRect l="19223" t="53981" r="44369" b="41488"/>
          <a:stretch/>
        </p:blipFill>
        <p:spPr>
          <a:xfrm>
            <a:off x="2175028" y="5915547"/>
            <a:ext cx="6578355" cy="460486"/>
          </a:xfrm>
          <a:prstGeom prst="rect">
            <a:avLst/>
          </a:prstGeom>
        </p:spPr>
      </p:pic>
    </p:spTree>
    <p:extLst>
      <p:ext uri="{BB962C8B-B14F-4D97-AF65-F5344CB8AC3E}">
        <p14:creationId xmlns:p14="http://schemas.microsoft.com/office/powerpoint/2010/main" val="1514937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5FA98-0AC8-4ACC-B4CB-12493107ED05}"/>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0880275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98218714-70d4-4a48-939c-1d7ada8704e4"/>
  <p:tag name="__PE_POLL_URL" val="True"/>
  <p:tag name="__PE_ORIG_SIZE" val="500"/>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3092</Words>
  <Application>Microsoft Office PowerPoint</Application>
  <PresentationFormat>Widescreen</PresentationFormat>
  <Paragraphs>661</Paragraphs>
  <Slides>60</Slides>
  <Notes>11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5" baseType="lpstr">
      <vt:lpstr>Arial</vt:lpstr>
      <vt:lpstr>Arvo</vt:lpstr>
      <vt:lpstr>Barlow Condensed Medium</vt:lpstr>
      <vt:lpstr>Calibri</vt:lpstr>
      <vt:lpstr>Calibri Light</vt:lpstr>
      <vt:lpstr>GeosansLight</vt:lpstr>
      <vt:lpstr>Gill Sans</vt:lpstr>
      <vt:lpstr>Neris Thin</vt:lpstr>
      <vt:lpstr>Open Sans</vt:lpstr>
      <vt:lpstr>OPENSANS</vt:lpstr>
      <vt:lpstr>Roboto Black</vt:lpstr>
      <vt:lpstr>Times New Roman</vt:lpstr>
      <vt:lpstr>Wingdings</vt:lpstr>
      <vt:lpstr>Office Theme</vt:lpstr>
      <vt:lpstr>Worksheet</vt:lpstr>
      <vt:lpstr>PowerPoint Presentation</vt:lpstr>
      <vt:lpstr>Table of Contents</vt:lpstr>
      <vt:lpstr>PowerPoint Presentation</vt:lpstr>
      <vt:lpstr>  What is AirBnB?</vt:lpstr>
      <vt:lpstr>PowerPoint Presentation</vt:lpstr>
      <vt:lpstr>PowerPoint Presentation</vt:lpstr>
      <vt:lpstr>      DATA ACQUISITION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munikrishnan</dc:creator>
  <cp:lastModifiedBy>munikrishnan</cp:lastModifiedBy>
  <cp:revision>20</cp:revision>
  <dcterms:created xsi:type="dcterms:W3CDTF">2019-11-19T07:06:18Z</dcterms:created>
  <dcterms:modified xsi:type="dcterms:W3CDTF">2019-11-21T00:21:20Z</dcterms:modified>
</cp:coreProperties>
</file>